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257" r:id="rId3"/>
    <p:sldId id="284" r:id="rId4"/>
    <p:sldId id="285" r:id="rId5"/>
    <p:sldId id="287" r:id="rId6"/>
    <p:sldId id="288" r:id="rId7"/>
    <p:sldId id="295" r:id="rId8"/>
    <p:sldId id="296" r:id="rId9"/>
    <p:sldId id="298" r:id="rId10"/>
    <p:sldId id="299" r:id="rId11"/>
    <p:sldId id="302" r:id="rId12"/>
    <p:sldId id="303" r:id="rId13"/>
    <p:sldId id="304" r:id="rId14"/>
    <p:sldId id="305" r:id="rId15"/>
    <p:sldId id="300" r:id="rId16"/>
    <p:sldId id="278" r:id="rId17"/>
    <p:sldId id="301" r:id="rId18"/>
    <p:sldId id="279" r:id="rId19"/>
  </p:sldIdLst>
  <p:sldSz cx="9144000" cy="5143500" type="screen16x9"/>
  <p:notesSz cx="6858000" cy="9144000"/>
  <p:embeddedFontLst>
    <p:embeddedFont>
      <p:font typeface="Cambria Math" panose="02040503050406030204" pitchFamily="18" charset="0"/>
      <p:regular r:id="rId21"/>
    </p:embeddedFont>
    <p:embeddedFont>
      <p:font typeface="Montserrat Light" panose="00000400000000000000" pitchFamily="2" charset="0"/>
      <p:regular r:id="rId22"/>
      <p:bold r:id="rId23"/>
      <p:italic r:id="rId24"/>
      <p:boldItalic r:id="rId25"/>
    </p:embeddedFont>
    <p:embeddedFont>
      <p:font typeface="Poppins" panose="000005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7F5BF63-4348-4B20-889E-52F36BF171A1}">
  <a:tblStyle styleId="{17F5BF63-4348-4B20-889E-52F36BF171A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6176" autoAdjust="0"/>
  </p:normalViewPr>
  <p:slideViewPr>
    <p:cSldViewPr snapToGrid="0">
      <p:cViewPr varScale="1">
        <p:scale>
          <a:sx n="73" d="100"/>
          <a:sy n="73" d="100"/>
        </p:scale>
        <p:origin x="132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The output of QFT is analyzed using classical algorithms namely Continued Fraction Algorithm and Euclidian Algorithm to find period a and using that to find</a:t>
                </a:r>
                <a:r>
                  <a:rPr lang="en-US" baseline="0" dirty="0"/>
                  <a:t> factors</a:t>
                </a:r>
                <a:r>
                  <a:rPr lang="en-US" dirty="0"/>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Shor’s algorithm has a bounded error. Due to the probabilistic quantum nature of QFT, random collapsing on measurement, unacceptable other period, there is a certain probability that </a:t>
                </a:r>
                <a:r>
                  <a:rPr lang="en-US" dirty="0" err="1"/>
                  <a:t>shor’s</a:t>
                </a:r>
                <a:r>
                  <a:rPr lang="en-US" dirty="0"/>
                  <a:t> algorithm will fail in a single trial. But we can increase the number of trials to ensure correct answer with bounded error.</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Complexity is the measure or resources used for an algorithm. The Hadamard gate has complexity of o(log M) ,QFT has O(log^2 M) oracle function has o(log^3 M) and Euclidian algorithm has O(log ^3 M).These are all polynomial complexity</a:t>
                </a:r>
              </a:p>
              <a:p>
                <a:r>
                  <a:rPr lang="en-US" dirty="0"/>
                  <a:t>Thus, Complexity of algorithm= </a:t>
                </a: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func>
                      <m:funcPr>
                        <m:ctrlPr>
                          <a:rPr lang="en-US" i="1">
                            <a:latin typeface="Cambria Math" panose="02040503050406030204" pitchFamily="18" charset="0"/>
                          </a:rPr>
                        </m:ctrlPr>
                      </m:funcPr>
                      <m:fName>
                        <m:sSup>
                          <m:sSupPr>
                            <m:ctrlPr>
                              <a:rPr lang="en-US" i="1">
                                <a:latin typeface="Cambria Math" panose="02040503050406030204" pitchFamily="18" charset="0"/>
                              </a:rPr>
                            </m:ctrlPr>
                          </m:sSupPr>
                          <m:e>
                            <m:r>
                              <a:rPr lang="en-US" i="1">
                                <a:latin typeface="Cambria Math" panose="02040503050406030204" pitchFamily="18" charset="0"/>
                              </a:rPr>
                              <m:t>𝑙𝑜𝑔</m:t>
                            </m:r>
                          </m:e>
                          <m:sup>
                            <m:r>
                              <a:rPr lang="en-US" i="1">
                                <a:latin typeface="Cambria Math" panose="02040503050406030204" pitchFamily="18" charset="0"/>
                              </a:rPr>
                              <m:t>4</m:t>
                            </m:r>
                          </m:sup>
                        </m:sSup>
                      </m:fName>
                      <m:e>
                        <m:r>
                          <a:rPr lang="en-US" i="1">
                            <a:latin typeface="Cambria Math" panose="02040503050406030204" pitchFamily="18" charset="0"/>
                          </a:rPr>
                          <m:t>𝑀</m:t>
                        </m:r>
                        <m:r>
                          <a:rPr lang="en-US" i="1">
                            <a:latin typeface="Cambria Math" panose="02040503050406030204" pitchFamily="18" charset="0"/>
                          </a:rPr>
                          <m:t>)</m:t>
                        </m:r>
                      </m:e>
                    </m:func>
                  </m:oMath>
                </a14:m>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This proves</a:t>
                </a:r>
                <a:r>
                  <a:rPr lang="en-US" baseline="0" dirty="0"/>
                  <a:t> </a:t>
                </a:r>
                <a:r>
                  <a:rPr lang="en-US" dirty="0"/>
                  <a:t>Shor’s algorithm is a Bounded error Quantum polynomial (BQP) algorithm.  </a:t>
                </a:r>
              </a:p>
              <a:p>
                <a:endParaRPr lang="en-US" dirty="0"/>
              </a:p>
            </p:txBody>
          </p:sp>
        </mc:Choice>
        <mc:Fallback xmlns="">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The output of QFT is analyzed </a:t>
                </a:r>
                <a:r>
                  <a:rPr lang="en-US" dirty="0" smtClean="0"/>
                  <a:t>using classical algorithms namely Continued Fraction Algorithm and Euclidian Algorithm to find period a and using that to find</a:t>
                </a:r>
                <a:r>
                  <a:rPr lang="en-US" baseline="0" dirty="0" smtClean="0"/>
                  <a:t> factors</a:t>
                </a:r>
                <a:r>
                  <a:rPr lang="en-US" dirty="0" smtClean="0"/>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Shor’s algorithm has a bounded error. Due to the probabilistic quantum nature of QFT, random collapsing on measurement, unacceptable other period, there is a certain probability that </a:t>
                </a:r>
                <a:r>
                  <a:rPr lang="en-US" dirty="0" err="1" smtClean="0"/>
                  <a:t>shor’s</a:t>
                </a:r>
                <a:r>
                  <a:rPr lang="en-US" dirty="0" smtClean="0"/>
                  <a:t> algorithm will fail in a single trial. But we can increase the number of trials to ensure correct answer with bounded error.</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Complexity </a:t>
                </a:r>
                <a:r>
                  <a:rPr lang="en-US" dirty="0"/>
                  <a:t>is the measure or resources used for an algorithm. The Hadamard gate has complexity of o(log M) ,QFT has O(log^2 M) oracle function has o(log^3 M) and Euclidian algorithm has O(log ^3 M).These are all polynomial complexity</a:t>
                </a:r>
              </a:p>
              <a:p>
                <a:r>
                  <a:rPr lang="en-US" dirty="0" smtClean="0"/>
                  <a:t>Thus, Complexity </a:t>
                </a:r>
                <a:r>
                  <a:rPr lang="en-US" dirty="0"/>
                  <a:t>of algorithm= </a:t>
                </a:r>
                <a:r>
                  <a:rPr lang="en-US" i="0">
                    <a:latin typeface="Cambria Math" panose="02040503050406030204" pitchFamily="18" charset="0"/>
                  </a:rPr>
                  <a:t>𝑂(〖𝑙𝑜𝑔〗^4⁡〖𝑀)〗</a:t>
                </a: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This proves</a:t>
                </a:r>
                <a:r>
                  <a:rPr lang="en-US" baseline="0" dirty="0" smtClean="0"/>
                  <a:t> </a:t>
                </a:r>
                <a:r>
                  <a:rPr lang="en-US" dirty="0" smtClean="0"/>
                  <a:t>Shor’s </a:t>
                </a:r>
                <a:r>
                  <a:rPr lang="en-US" dirty="0"/>
                  <a:t>algorithm is a Bounded error Quantum polynomial (BQP) algorithm.  </a:t>
                </a:r>
              </a:p>
              <a:p>
                <a:endParaRPr lang="en-US" dirty="0"/>
              </a:p>
            </p:txBody>
          </p:sp>
        </mc:Fallback>
      </mc:AlternateContent>
    </p:spTree>
    <p:extLst>
      <p:ext uri="{BB962C8B-B14F-4D97-AF65-F5344CB8AC3E}">
        <p14:creationId xmlns:p14="http://schemas.microsoft.com/office/powerpoint/2010/main" val="3098784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implementation of </a:t>
            </a:r>
            <a:r>
              <a:rPr lang="en-US" dirty="0" err="1"/>
              <a:t>shor’s</a:t>
            </a:r>
            <a:r>
              <a:rPr lang="en-US" dirty="0"/>
              <a:t> algorithm</a:t>
            </a:r>
            <a:r>
              <a:rPr lang="en-US" baseline="0" dirty="0"/>
              <a:t> to factor integer, we used python programming language and specifically a package </a:t>
            </a:r>
            <a:r>
              <a:rPr lang="en-US" baseline="0" dirty="0" err="1"/>
              <a:t>qiskit</a:t>
            </a:r>
            <a:endParaRPr lang="en-US" baseline="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err="1">
                <a:solidFill>
                  <a:srgbClr val="000000"/>
                </a:solidFill>
                <a:latin typeface="Arial"/>
                <a:ea typeface="Arial"/>
                <a:cs typeface="Arial"/>
                <a:sym typeface="Arial"/>
              </a:rPr>
              <a:t>Qiskit</a:t>
            </a:r>
            <a:r>
              <a:rPr lang="en-US" sz="1100" b="0" i="0" u="none" strike="noStrike" cap="none" baseline="0" dirty="0">
                <a:solidFill>
                  <a:srgbClr val="000000"/>
                </a:solidFill>
                <a:latin typeface="Arial"/>
                <a:ea typeface="Arial"/>
                <a:cs typeface="Arial"/>
                <a:sym typeface="Arial"/>
              </a:rPr>
              <a:t> is </a:t>
            </a:r>
            <a:r>
              <a:rPr lang="en-US" sz="1100" b="0" i="0" u="none" strike="noStrike" cap="none" dirty="0">
                <a:solidFill>
                  <a:srgbClr val="000000"/>
                </a:solidFill>
                <a:latin typeface="Arial"/>
                <a:ea typeface="Arial"/>
                <a:cs typeface="Arial"/>
                <a:sym typeface="Arial"/>
              </a:rPr>
              <a:t>an open source SDK to work with quantum circuits and algorithms, and it also acts as interface for running quantum circuits on quantum computers at IBM</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latin typeface="Arial"/>
                <a:ea typeface="Arial"/>
                <a:cs typeface="Arial"/>
                <a:sym typeface="Arial"/>
              </a:rPr>
              <a:t>For hardware, we used </a:t>
            </a:r>
            <a:r>
              <a:rPr lang="en-US" sz="1100" b="0" i="1" u="none" strike="noStrike" cap="none" dirty="0" err="1">
                <a:solidFill>
                  <a:srgbClr val="000000"/>
                </a:solidFill>
                <a:latin typeface="Arial"/>
                <a:ea typeface="Cambria Math" panose="02040503050406030204" pitchFamily="18" charset="0"/>
                <a:cs typeface="Arial"/>
                <a:sym typeface="Arial"/>
              </a:rPr>
              <a:t>ibmq_qasm_simulator</a:t>
            </a:r>
            <a:r>
              <a:rPr lang="en-US" sz="1100" b="0" i="1" u="none" strike="noStrike" cap="none" dirty="0">
                <a:solidFill>
                  <a:srgbClr val="000000"/>
                </a:solidFill>
                <a:latin typeface="Arial"/>
                <a:ea typeface="Cambria Math" panose="02040503050406030204" pitchFamily="18" charset="0"/>
                <a:cs typeface="Arial"/>
                <a:sym typeface="Arial"/>
              </a:rPr>
              <a:t>  </a:t>
            </a:r>
            <a:r>
              <a:rPr lang="en-US" sz="1100" b="0" i="0" u="none" strike="noStrike" cap="none" dirty="0">
                <a:solidFill>
                  <a:srgbClr val="000000"/>
                </a:solidFill>
                <a:latin typeface="Arial"/>
                <a:ea typeface="Cambria Math" panose="02040503050406030204" pitchFamily="18" charset="0"/>
                <a:cs typeface="Arial"/>
                <a:sym typeface="Arial"/>
              </a:rPr>
              <a:t>and</a:t>
            </a:r>
            <a:r>
              <a:rPr lang="en-US" sz="1100" b="0" i="1" u="none" strike="noStrike" cap="none" dirty="0">
                <a:solidFill>
                  <a:srgbClr val="000000"/>
                </a:solidFill>
                <a:latin typeface="Arial"/>
                <a:ea typeface="Cambria Math" panose="02040503050406030204" pitchFamily="18" charset="0"/>
                <a:cs typeface="Arial"/>
                <a:sym typeface="Arial"/>
              </a:rPr>
              <a:t> </a:t>
            </a:r>
            <a:r>
              <a:rPr lang="en-US" sz="1100" b="0" i="1" u="none" strike="noStrike" cap="none" dirty="0" err="1">
                <a:solidFill>
                  <a:srgbClr val="000000"/>
                </a:solidFill>
                <a:latin typeface="Arial"/>
                <a:ea typeface="Cambria Math" panose="02040503050406030204" pitchFamily="18" charset="0"/>
                <a:cs typeface="Arial"/>
                <a:sym typeface="Arial"/>
              </a:rPr>
              <a:t>ibmq</a:t>
            </a:r>
            <a:r>
              <a:rPr lang="en-US" sz="1100" b="0" i="1" u="none" strike="noStrike" cap="none" dirty="0">
                <a:solidFill>
                  <a:srgbClr val="000000"/>
                </a:solidFill>
                <a:latin typeface="Arial"/>
                <a:ea typeface="Cambria Math" panose="02040503050406030204" pitchFamily="18" charset="0"/>
                <a:cs typeface="Arial"/>
                <a:sym typeface="Arial"/>
              </a:rPr>
              <a:t> _16_Melbourne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1" u="none" strike="noStrike" cap="none" dirty="0" err="1">
                <a:solidFill>
                  <a:srgbClr val="000000"/>
                </a:solidFill>
                <a:latin typeface="Arial"/>
                <a:ea typeface="Cambria Math" panose="02040503050406030204" pitchFamily="18" charset="0"/>
                <a:cs typeface="Arial"/>
                <a:sym typeface="Arial"/>
              </a:rPr>
              <a:t>ibmq_qasm_simulator</a:t>
            </a:r>
            <a:r>
              <a:rPr lang="en-US" sz="1100" b="0" i="1" u="none" strike="noStrike" cap="none" dirty="0">
                <a:solidFill>
                  <a:srgbClr val="000000"/>
                </a:solidFill>
                <a:latin typeface="Arial"/>
                <a:ea typeface="Cambria Math" panose="02040503050406030204" pitchFamily="18" charset="0"/>
                <a:cs typeface="Arial"/>
                <a:sym typeface="Arial"/>
              </a:rPr>
              <a:t>  </a:t>
            </a:r>
            <a:r>
              <a:rPr lang="en-US" sz="1100" b="0" i="0" u="none" strike="noStrike" cap="none" dirty="0">
                <a:solidFill>
                  <a:srgbClr val="000000"/>
                </a:solidFill>
                <a:latin typeface="Arial"/>
                <a:ea typeface="Cambria Math" panose="02040503050406030204" pitchFamily="18" charset="0"/>
                <a:cs typeface="Arial"/>
                <a:sym typeface="Arial"/>
              </a:rPr>
              <a:t>is</a:t>
            </a:r>
            <a:r>
              <a:rPr lang="en-US" sz="1100" b="0" i="0" u="none" strike="noStrike" cap="none" baseline="0" dirty="0">
                <a:solidFill>
                  <a:srgbClr val="000000"/>
                </a:solidFill>
                <a:latin typeface="Arial"/>
                <a:ea typeface="Cambria Math" panose="02040503050406030204" pitchFamily="18" charset="0"/>
                <a:cs typeface="Arial"/>
                <a:sym typeface="Arial"/>
              </a:rPr>
              <a:t> </a:t>
            </a:r>
            <a:r>
              <a:rPr lang="en-US" sz="1100" b="0" i="0" u="none" strike="noStrike" cap="none" dirty="0">
                <a:solidFill>
                  <a:srgbClr val="000000"/>
                </a:solidFill>
                <a:latin typeface="Arial"/>
                <a:ea typeface="Cambria Math" panose="02040503050406030204" pitchFamily="18" charset="0"/>
                <a:cs typeface="Arial"/>
                <a:sym typeface="Arial"/>
              </a:rPr>
              <a:t>quantum simulator at IBM. It is a classical</a:t>
            </a:r>
            <a:r>
              <a:rPr lang="en-US" sz="1100" b="0" i="0" u="none" strike="noStrike" cap="none" baseline="0" dirty="0">
                <a:solidFill>
                  <a:srgbClr val="000000"/>
                </a:solidFill>
                <a:latin typeface="Arial"/>
                <a:ea typeface="Cambria Math" panose="02040503050406030204" pitchFamily="18" charset="0"/>
                <a:cs typeface="Arial"/>
                <a:sym typeface="Arial"/>
              </a:rPr>
              <a:t> computer that simulates QC using mathematical formulations of quantum computing.</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1" u="none" strike="noStrike" cap="none" dirty="0" err="1">
                <a:solidFill>
                  <a:srgbClr val="000000"/>
                </a:solidFill>
                <a:latin typeface="Arial"/>
                <a:ea typeface="Cambria Math" panose="02040503050406030204" pitchFamily="18" charset="0"/>
                <a:cs typeface="Arial"/>
                <a:sym typeface="Arial"/>
              </a:rPr>
              <a:t>ibmq</a:t>
            </a:r>
            <a:r>
              <a:rPr lang="en-US" sz="1100" b="0" i="1" u="none" strike="noStrike" cap="none" dirty="0">
                <a:solidFill>
                  <a:srgbClr val="000000"/>
                </a:solidFill>
                <a:latin typeface="Arial"/>
                <a:ea typeface="Cambria Math" panose="02040503050406030204" pitchFamily="18" charset="0"/>
                <a:cs typeface="Arial"/>
                <a:sym typeface="Arial"/>
              </a:rPr>
              <a:t> _16_Melbourne </a:t>
            </a:r>
            <a:r>
              <a:rPr lang="en-US" sz="1100" b="0" i="0" u="none" strike="noStrike" cap="none" dirty="0">
                <a:solidFill>
                  <a:srgbClr val="000000"/>
                </a:solidFill>
                <a:latin typeface="Arial"/>
                <a:ea typeface="Cambria Math" panose="02040503050406030204" pitchFamily="18" charset="0"/>
                <a:cs typeface="Arial"/>
                <a:sym typeface="Arial"/>
              </a:rPr>
              <a:t>is</a:t>
            </a:r>
            <a:r>
              <a:rPr lang="en-US" sz="1100" b="0" i="0" u="none" strike="noStrike" cap="none" baseline="0" dirty="0">
                <a:solidFill>
                  <a:srgbClr val="000000"/>
                </a:solidFill>
                <a:latin typeface="Arial"/>
                <a:ea typeface="Cambria Math" panose="02040503050406030204" pitchFamily="18" charset="0"/>
                <a:cs typeface="Arial"/>
                <a:sym typeface="Arial"/>
              </a:rPr>
              <a:t> </a:t>
            </a:r>
            <a:r>
              <a:rPr lang="en-US" sz="1100" b="0" i="0" u="none" strike="noStrike" cap="none" dirty="0">
                <a:solidFill>
                  <a:srgbClr val="000000"/>
                </a:solidFill>
                <a:latin typeface="Arial"/>
                <a:ea typeface="Cambria Math" panose="02040503050406030204" pitchFamily="18" charset="0"/>
                <a:cs typeface="Arial"/>
                <a:sym typeface="Arial"/>
              </a:rPr>
              <a:t> a 15 qubit quantum computer located</a:t>
            </a:r>
            <a:r>
              <a:rPr lang="en-US" sz="1100" b="0" i="0" u="none" strike="noStrike" cap="none" baseline="0" dirty="0">
                <a:solidFill>
                  <a:srgbClr val="000000"/>
                </a:solidFill>
                <a:latin typeface="Arial"/>
                <a:ea typeface="Cambria Math" panose="02040503050406030204" pitchFamily="18" charset="0"/>
                <a:cs typeface="Arial"/>
                <a:sym typeface="Arial"/>
              </a:rPr>
              <a:t> at </a:t>
            </a:r>
            <a:r>
              <a:rPr lang="en-US" sz="1100" b="0" i="0" u="none" strike="noStrike" cap="none" baseline="0" dirty="0" err="1">
                <a:solidFill>
                  <a:srgbClr val="000000"/>
                </a:solidFill>
                <a:latin typeface="Arial"/>
                <a:ea typeface="Cambria Math" panose="02040503050406030204" pitchFamily="18" charset="0"/>
                <a:cs typeface="Arial"/>
                <a:sym typeface="Arial"/>
              </a:rPr>
              <a:t>ibm</a:t>
            </a:r>
            <a:r>
              <a:rPr lang="en-US" sz="1100" b="0" i="0" u="none" strike="noStrike" cap="none" baseline="0" dirty="0">
                <a:solidFill>
                  <a:srgbClr val="000000"/>
                </a:solidFill>
                <a:latin typeface="Arial"/>
                <a:ea typeface="Cambria Math" panose="02040503050406030204" pitchFamily="18" charset="0"/>
                <a:cs typeface="Arial"/>
                <a:sym typeface="Arial"/>
              </a:rPr>
              <a:t> quantum. It used superconducting qubits made up of Josephson junction diode.</a:t>
            </a:r>
            <a:endParaRPr lang="en-US" sz="1100" b="0" i="0" u="none" strike="noStrike" cap="none" dirty="0">
              <a:solidFill>
                <a:srgbClr val="000000"/>
              </a:solidFill>
              <a:latin typeface="Arial"/>
              <a:ea typeface="Cambria Math" panose="02040503050406030204" pitchFamily="18" charset="0"/>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b="0" i="0" u="none" strike="noStrike" cap="none" dirty="0">
              <a:solidFill>
                <a:srgbClr val="000000"/>
              </a:solidFill>
              <a:latin typeface="Arial"/>
              <a:ea typeface="Cambria Math" panose="02040503050406030204" pitchFamily="18" charset="0"/>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b="0" i="0" u="none" strike="noStrike" cap="none" dirty="0">
              <a:solidFill>
                <a:srgbClr val="000000"/>
              </a:solidFill>
              <a:latin typeface="Arial"/>
              <a:ea typeface="Arial"/>
              <a:cs typeface="Arial"/>
              <a:sym typeface="Arial"/>
            </a:endParaRPr>
          </a:p>
          <a:p>
            <a:endParaRPr lang="en-US" dirty="0"/>
          </a:p>
        </p:txBody>
      </p:sp>
    </p:spTree>
    <p:extLst>
      <p:ext uri="{BB962C8B-B14F-4D97-AF65-F5344CB8AC3E}">
        <p14:creationId xmlns:p14="http://schemas.microsoft.com/office/powerpoint/2010/main" val="771356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a:t>
            </a:r>
            <a:r>
              <a:rPr lang="en-US" baseline="0" dirty="0"/>
              <a:t> for circuit design, we choose to factor an integer I=15 with base z=15 as the available number of qubits and the allowed depth is small for quantum computer at present.</a:t>
            </a:r>
          </a:p>
          <a:p>
            <a:r>
              <a:rPr lang="en-US" baseline="0" dirty="0"/>
              <a:t>It requires 4 qubits input register and 2 qubit period register</a:t>
            </a:r>
          </a:p>
          <a:p>
            <a:r>
              <a:rPr lang="en-US" baseline="0" dirty="0"/>
              <a:t>We created a simplified and compiled circuit for </a:t>
            </a:r>
            <a:r>
              <a:rPr lang="en-US" baseline="0" dirty="0" err="1"/>
              <a:t>shor’s</a:t>
            </a:r>
            <a:r>
              <a:rPr lang="en-US" baseline="0" dirty="0"/>
              <a:t> algorithm. It was inspired by a paper by Geller and </a:t>
            </a:r>
            <a:r>
              <a:rPr lang="en-US" baseline="0" dirty="0" err="1"/>
              <a:t>Ghau</a:t>
            </a:r>
            <a:r>
              <a:rPr lang="en-US" baseline="0" dirty="0"/>
              <a:t>.</a:t>
            </a:r>
          </a:p>
          <a:p>
            <a:r>
              <a:rPr lang="en-US" baseline="0" dirty="0"/>
              <a:t>This circuit is the initial circuit prepared on </a:t>
            </a:r>
            <a:r>
              <a:rPr lang="en-US" baseline="0" dirty="0" err="1"/>
              <a:t>qiskit</a:t>
            </a:r>
            <a:r>
              <a:rPr lang="en-US" baseline="0" dirty="0"/>
              <a:t>. But to run the circuit on </a:t>
            </a:r>
            <a:r>
              <a:rPr lang="en-US" i="1" dirty="0" err="1">
                <a:latin typeface="Cambria Math" panose="02040503050406030204" pitchFamily="18" charset="0"/>
                <a:ea typeface="Cambria Math" panose="02040503050406030204" pitchFamily="18" charset="0"/>
              </a:rPr>
              <a:t>ibmq</a:t>
            </a:r>
            <a:r>
              <a:rPr lang="en-US" i="1" dirty="0">
                <a:latin typeface="Cambria Math" panose="02040503050406030204" pitchFamily="18" charset="0"/>
                <a:ea typeface="Cambria Math" panose="02040503050406030204" pitchFamily="18" charset="0"/>
              </a:rPr>
              <a:t> _16_Melbourne </a:t>
            </a:r>
            <a:r>
              <a:rPr lang="en-US" i="0" dirty="0">
                <a:latin typeface="+mn-lt"/>
                <a:ea typeface="Cambria Math" panose="02040503050406030204" pitchFamily="18" charset="0"/>
              </a:rPr>
              <a:t>,</a:t>
            </a:r>
            <a:r>
              <a:rPr lang="en-US" i="0" baseline="0" dirty="0">
                <a:latin typeface="+mn-lt"/>
                <a:ea typeface="Cambria Math" panose="02040503050406030204" pitchFamily="18" charset="0"/>
              </a:rPr>
              <a:t> it need to be </a:t>
            </a:r>
            <a:r>
              <a:rPr lang="en-US" i="0" baseline="0" dirty="0" err="1">
                <a:latin typeface="+mn-lt"/>
                <a:ea typeface="Cambria Math" panose="02040503050406030204" pitchFamily="18" charset="0"/>
              </a:rPr>
              <a:t>transpiled</a:t>
            </a:r>
            <a:r>
              <a:rPr lang="en-US" i="0" baseline="0" dirty="0">
                <a:latin typeface="+mn-lt"/>
                <a:ea typeface="Cambria Math" panose="02040503050406030204" pitchFamily="18" charset="0"/>
              </a:rPr>
              <a:t> to circuit of 15 qubits. The </a:t>
            </a:r>
            <a:r>
              <a:rPr lang="en-US" i="0" baseline="0" dirty="0" err="1">
                <a:latin typeface="+mn-lt"/>
                <a:ea typeface="Cambria Math" panose="02040503050406030204" pitchFamily="18" charset="0"/>
              </a:rPr>
              <a:t>transpiled</a:t>
            </a:r>
            <a:r>
              <a:rPr lang="en-US" i="0" baseline="0" dirty="0">
                <a:latin typeface="+mn-lt"/>
                <a:ea typeface="Cambria Math" panose="02040503050406030204" pitchFamily="18" charset="0"/>
              </a:rPr>
              <a:t> circuit diagram is</a:t>
            </a:r>
            <a:endParaRPr lang="en-US" dirty="0"/>
          </a:p>
        </p:txBody>
      </p:sp>
    </p:spTree>
    <p:extLst>
      <p:ext uri="{BB962C8B-B14F-4D97-AF65-F5344CB8AC3E}">
        <p14:creationId xmlns:p14="http://schemas.microsoft.com/office/powerpoint/2010/main" val="1936822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indent="-317500"/>
            <a:r>
              <a:rPr lang="en-US" dirty="0"/>
              <a:t>Upon</a:t>
            </a:r>
            <a:r>
              <a:rPr lang="en-US" baseline="0" dirty="0"/>
              <a:t> running the circuit on simulator, the result if represented by the histogram above.</a:t>
            </a:r>
          </a:p>
          <a:p>
            <a:pPr marL="457200" indent="-317500"/>
            <a:r>
              <a:rPr lang="en-US" baseline="0" dirty="0"/>
              <a:t>Result by QC is represented by the histogram on the right. We can see that the values with maximum probabilities in result by QC corresponds to the same values by simulator. </a:t>
            </a:r>
          </a:p>
          <a:p>
            <a:pPr marL="457200" indent="-317500"/>
            <a:r>
              <a:rPr lang="en-US" baseline="0" dirty="0"/>
              <a:t>Here the peaks are at values with </a:t>
            </a:r>
            <a:r>
              <a:rPr lang="en-US" sz="1100" dirty="0"/>
              <a:t>decimal equivalents:  0, 4, 8, 12.</a:t>
            </a:r>
          </a:p>
          <a:p>
            <a:pPr marL="457200" indent="-317500"/>
            <a:r>
              <a:rPr lang="en-US" sz="1100" dirty="0"/>
              <a:t>Then</a:t>
            </a:r>
            <a:r>
              <a:rPr lang="en-US" sz="1100" baseline="0" dirty="0"/>
              <a:t> by classical processing, we get the order to be 4.</a:t>
            </a:r>
          </a:p>
          <a:p>
            <a:pPr marL="457200" indent="-317500"/>
            <a:r>
              <a:rPr lang="en-US" sz="1100" baseline="0" dirty="0"/>
              <a:t>The factors are then computed to be 5 and 3</a:t>
            </a:r>
          </a:p>
          <a:p>
            <a:pPr marL="457200" indent="-317500"/>
            <a:r>
              <a:rPr lang="en-US" sz="1100" baseline="0" dirty="0"/>
              <a:t>Finally we check the validity of the result by taking the product of the factors so obtained</a:t>
            </a:r>
            <a:endParaRPr lang="en-US" sz="1100" dirty="0"/>
          </a:p>
          <a:p>
            <a:pPr marL="457200" indent="-317500"/>
            <a:endParaRPr lang="en-US" dirty="0"/>
          </a:p>
        </p:txBody>
      </p:sp>
    </p:spTree>
    <p:extLst>
      <p:ext uri="{BB962C8B-B14F-4D97-AF65-F5344CB8AC3E}">
        <p14:creationId xmlns:p14="http://schemas.microsoft.com/office/powerpoint/2010/main" val="1901945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a:t>
            </a:r>
            <a:r>
              <a:rPr lang="en-US" baseline="0" dirty="0"/>
              <a:t> the results between result of simulator and QC, we can see some dissimilarities between the results of the output histogram.</a:t>
            </a:r>
          </a:p>
          <a:p>
            <a:pPr marL="139700" indent="0">
              <a:buNone/>
            </a:pPr>
            <a:r>
              <a:rPr lang="en-US" baseline="0" dirty="0"/>
              <a:t>	We can see that there are some values with small probabilities on the output by QC, that is not present in result by simulators. The reason of these discrepancies is errors collectively known as quantum errors</a:t>
            </a:r>
          </a:p>
          <a:p>
            <a:pPr marL="457200" indent="-317500"/>
            <a:r>
              <a:rPr lang="en-US" baseline="0" dirty="0"/>
              <a:t>Quantum errors are some errors present in QC due to imperfection in hardware. It is caused due to </a:t>
            </a:r>
            <a:r>
              <a:rPr lang="en-US" baseline="0" dirty="0" err="1"/>
              <a:t>decoherence</a:t>
            </a:r>
            <a:r>
              <a:rPr lang="en-US" baseline="0" dirty="0"/>
              <a:t> of qubits, errors in entanglements, measurement errors, gate errors and other errors. These are some of the reason, </a:t>
            </a:r>
            <a:r>
              <a:rPr lang="en-US" baseline="0" dirty="0" err="1"/>
              <a:t>shor’s</a:t>
            </a:r>
            <a:r>
              <a:rPr lang="en-US" baseline="0" dirty="0"/>
              <a:t> algorithm is not scalable at present</a:t>
            </a:r>
          </a:p>
          <a:p>
            <a:pPr marL="457200" indent="-317500"/>
            <a:r>
              <a:rPr lang="en-US" baseline="0" dirty="0"/>
              <a:t>Scalability of </a:t>
            </a:r>
            <a:r>
              <a:rPr lang="en-US" baseline="0" dirty="0" err="1"/>
              <a:t>shor’s</a:t>
            </a:r>
            <a:r>
              <a:rPr lang="en-US" baseline="0" dirty="0"/>
              <a:t> algorithm is hindered by  quantum error and lack of qubits. Qubits are hard to control and store, making it hard to prepare a large qubit system. At present the largest quantum computer has  qubits only which is really small compared to </a:t>
            </a:r>
            <a:r>
              <a:rPr lang="en-US" baseline="0"/>
              <a:t>classical computers.</a:t>
            </a:r>
            <a:endParaRPr lang="en-US" baseline="0" dirty="0"/>
          </a:p>
        </p:txBody>
      </p:sp>
    </p:spTree>
    <p:extLst>
      <p:ext uri="{BB962C8B-B14F-4D97-AF65-F5344CB8AC3E}">
        <p14:creationId xmlns:p14="http://schemas.microsoft.com/office/powerpoint/2010/main" val="1713399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RSA cryptosystem is a widely used cryptographic system for online data transmission including emails and online payments.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 It is based upon the difficulty of factoring a large number where a large number is used as a public key and its factor is used to generate private key.</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 </a:t>
            </a:r>
            <a:r>
              <a:rPr lang="en-US" sz="1100" b="0" i="0" u="none" strike="noStrike" cap="none" dirty="0">
                <a:solidFill>
                  <a:srgbClr val="000000"/>
                </a:solidFill>
                <a:effectLst/>
                <a:latin typeface="Arial"/>
                <a:ea typeface="Arial"/>
                <a:cs typeface="Arial"/>
                <a:sym typeface="Arial"/>
              </a:rPr>
              <a:t>It would take a classical computer around 300 trillion years to break a RSA-2048 bit encryption key, which a</a:t>
            </a:r>
            <a:r>
              <a:rPr lang="en-US" sz="1100" b="0" i="0" u="none" strike="noStrike" cap="none" dirty="0">
                <a:solidFill>
                  <a:srgbClr val="000000"/>
                </a:solidFill>
                <a:effectLst/>
                <a:latin typeface="Arial"/>
                <a:cs typeface="Arial"/>
                <a:sym typeface="Arial"/>
              </a:rPr>
              <a:t> quantum computer with 4099 qubits can break in about 10 secs using </a:t>
            </a:r>
            <a:r>
              <a:rPr lang="en-US" sz="1100" b="0" i="0" u="none" strike="noStrike" cap="none" dirty="0" err="1">
                <a:solidFill>
                  <a:srgbClr val="000000"/>
                </a:solidFill>
                <a:effectLst/>
                <a:latin typeface="Arial"/>
                <a:cs typeface="Arial"/>
                <a:sym typeface="Arial"/>
              </a:rPr>
              <a:t>shor’s</a:t>
            </a:r>
            <a:r>
              <a:rPr lang="en-US" sz="1100" b="0" i="0" u="none" strike="noStrike" cap="none" dirty="0">
                <a:solidFill>
                  <a:srgbClr val="000000"/>
                </a:solidFill>
                <a:effectLst/>
                <a:latin typeface="Arial"/>
                <a:cs typeface="Arial"/>
                <a:sym typeface="Arial"/>
              </a:rPr>
              <a:t> algorithm.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0" i="0" u="none" strike="noStrike" cap="none" dirty="0">
                <a:solidFill>
                  <a:srgbClr val="000000"/>
                </a:solidFill>
                <a:effectLst/>
                <a:latin typeface="Arial"/>
                <a:cs typeface="Arial"/>
                <a:sym typeface="Arial"/>
              </a:rPr>
              <a:t>Here is an example of a 2048 bit RSA key</a:t>
            </a:r>
          </a:p>
          <a:p>
            <a:r>
              <a:rPr lang="en-US" sz="1100" b="0" i="0" u="none" strike="noStrike" cap="none" dirty="0">
                <a:solidFill>
                  <a:srgbClr val="000000"/>
                </a:solidFill>
                <a:effectLst/>
                <a:latin typeface="Arial"/>
                <a:cs typeface="Arial"/>
                <a:sym typeface="Arial"/>
              </a:rPr>
              <a:t>But the largest number yet factored using </a:t>
            </a:r>
            <a:r>
              <a:rPr lang="en-US" sz="1100" b="0" i="0" u="none" strike="noStrike" cap="none" dirty="0" err="1">
                <a:solidFill>
                  <a:srgbClr val="000000"/>
                </a:solidFill>
                <a:effectLst/>
                <a:latin typeface="Arial"/>
                <a:cs typeface="Arial"/>
                <a:sym typeface="Arial"/>
              </a:rPr>
              <a:t>shor’s</a:t>
            </a:r>
            <a:r>
              <a:rPr lang="en-US" sz="1100" b="0" i="0" u="none" strike="noStrike" cap="none" dirty="0">
                <a:solidFill>
                  <a:srgbClr val="000000"/>
                </a:solidFill>
                <a:effectLst/>
                <a:latin typeface="Arial"/>
                <a:cs typeface="Arial"/>
                <a:sym typeface="Arial"/>
              </a:rPr>
              <a:t> algorithm on a quantum computer is 21 which used 6 superconducting qubits</a:t>
            </a:r>
          </a:p>
          <a:p>
            <a:r>
              <a:rPr lang="en-US" sz="1100" b="0" i="0" u="none" strike="noStrike" cap="none" dirty="0">
                <a:solidFill>
                  <a:srgbClr val="000000"/>
                </a:solidFill>
                <a:effectLst/>
                <a:latin typeface="Arial"/>
                <a:cs typeface="Arial"/>
                <a:sym typeface="Arial"/>
              </a:rPr>
              <a:t>So It does not have a current threat yet. It could in future though when large stable quantum computers are built. </a:t>
            </a:r>
          </a:p>
          <a:p>
            <a:endParaRPr lang="en-US" dirty="0"/>
          </a:p>
          <a:p>
            <a:endParaRPr lang="en-US" dirty="0"/>
          </a:p>
        </p:txBody>
      </p:sp>
    </p:spTree>
    <p:extLst>
      <p:ext uri="{BB962C8B-B14F-4D97-AF65-F5344CB8AC3E}">
        <p14:creationId xmlns:p14="http://schemas.microsoft.com/office/powerpoint/2010/main" val="3713601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Thank you for listening</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I’d like to thank my supervisors:… for all the guidance, suggestions</a:t>
            </a:r>
            <a:r>
              <a:rPr lang="en-US" baseline="0" dirty="0"/>
              <a:t> and help during the study.</a:t>
            </a:r>
            <a:endParaRPr lang="en-US" dirty="0"/>
          </a:p>
          <a:p>
            <a:r>
              <a:rPr lang="en-US" dirty="0"/>
              <a:t>I’d like to thank</a:t>
            </a:r>
            <a:r>
              <a:rPr lang="en-US" baseline="0" dirty="0"/>
              <a:t> </a:t>
            </a:r>
            <a:r>
              <a:rPr lang="en-US" dirty="0">
                <a:latin typeface="Arial" panose="020B0604020202020204" pitchFamily="34" charset="0"/>
                <a:cs typeface="Arial" panose="020B0604020202020204" pitchFamily="34" charset="0"/>
              </a:rPr>
              <a:t>Association of Nepali Physicists in America (ANPA</a:t>
            </a:r>
            <a:r>
              <a:rPr lang="en-US" dirty="0"/>
              <a:t>) for giving</a:t>
            </a:r>
            <a:r>
              <a:rPr lang="en-US" baseline="0" dirty="0"/>
              <a:t> me a platform to learn grow and build a network with physicist around the world. With their support and collaboration, I participated in some challenges: IBM </a:t>
            </a:r>
            <a:r>
              <a:rPr lang="en-US" baseline="0" dirty="0" err="1"/>
              <a:t>qiskit</a:t>
            </a:r>
            <a:r>
              <a:rPr lang="en-US" baseline="0" dirty="0"/>
              <a:t> challenge 2020, </a:t>
            </a:r>
            <a:r>
              <a:rPr lang="en-US" baseline="0" dirty="0" err="1"/>
              <a:t>Qiskit</a:t>
            </a:r>
            <a:r>
              <a:rPr lang="en-US" baseline="0" dirty="0"/>
              <a:t> global summer school, </a:t>
            </a:r>
            <a:r>
              <a:rPr lang="en-US" baseline="0" dirty="0" err="1"/>
              <a:t>Qiskit</a:t>
            </a:r>
            <a:r>
              <a:rPr lang="en-US" baseline="0" dirty="0"/>
              <a:t> India hackathon.</a:t>
            </a:r>
          </a:p>
          <a:p>
            <a:r>
              <a:rPr lang="en-US" baseline="0" dirty="0"/>
              <a:t>I’d like to thank Khwopa College and </a:t>
            </a:r>
            <a:r>
              <a:rPr lang="en-US" baseline="0" dirty="0" err="1"/>
              <a:t>incharge</a:t>
            </a:r>
            <a:r>
              <a:rPr lang="en-US" baseline="0" dirty="0"/>
              <a:t> of Depart of physics and </a:t>
            </a:r>
            <a:r>
              <a:rPr lang="en-US" baseline="0" dirty="0" err="1"/>
              <a:t>env</a:t>
            </a:r>
            <a:r>
              <a:rPr lang="en-US" baseline="0" dirty="0"/>
              <a:t> science: Mira </a:t>
            </a:r>
            <a:r>
              <a:rPr lang="en-US" baseline="0" dirty="0" err="1"/>
              <a:t>prajapati</a:t>
            </a:r>
            <a:r>
              <a:rPr lang="en-US" baseline="0" dirty="0"/>
              <a:t> for all the support</a:t>
            </a:r>
          </a:p>
          <a:p>
            <a:endParaRPr lang="en-US" dirty="0"/>
          </a:p>
        </p:txBody>
      </p:sp>
    </p:spTree>
    <p:extLst>
      <p:ext uri="{BB962C8B-B14F-4D97-AF65-F5344CB8AC3E}">
        <p14:creationId xmlns:p14="http://schemas.microsoft.com/office/powerpoint/2010/main" val="888983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An composite M is</a:t>
            </a:r>
            <a:r>
              <a:rPr lang="en-US" baseline="0" dirty="0"/>
              <a:t> composed of a unique set of primes </a:t>
            </a:r>
            <a:r>
              <a:rPr lang="en-US" baseline="0" dirty="0" err="1"/>
              <a:t>p_i’s</a:t>
            </a:r>
            <a:r>
              <a:rPr lang="en-US" baseline="0" dirty="0"/>
              <a:t>. </a:t>
            </a:r>
          </a:p>
          <a:p>
            <a:pPr marL="171450" lvl="0" indent="-171450" algn="l" rtl="0">
              <a:spcBef>
                <a:spcPts val="0"/>
              </a:spcBef>
              <a:spcAft>
                <a:spcPts val="0"/>
              </a:spcAft>
            </a:pPr>
            <a:r>
              <a:rPr lang="en-US" baseline="0" dirty="0"/>
              <a:t>However the question I’m into is what are the prime factors of it and how to find them</a:t>
            </a:r>
            <a:r>
              <a:rPr lang="en-US" baseline="0"/>
              <a:t>. </a:t>
            </a:r>
          </a:p>
          <a:p>
            <a:pPr marL="171450" lvl="0" indent="-171450" algn="l" rtl="0">
              <a:spcBef>
                <a:spcPts val="0"/>
              </a:spcBef>
              <a:spcAft>
                <a:spcPts val="0"/>
              </a:spcAft>
            </a:pPr>
            <a:r>
              <a:rPr lang="en-US" baseline="0"/>
              <a:t> </a:t>
            </a:r>
            <a:r>
              <a:rPr lang="en-US" baseline="0" dirty="0"/>
              <a:t>A simple way is to divide the integer I by all the values from 2 to I. The values with reminder 0 is a factor.</a:t>
            </a:r>
          </a:p>
          <a:p>
            <a:pPr marL="171450" lvl="0" indent="-171450" algn="l" rtl="0">
              <a:spcBef>
                <a:spcPts val="0"/>
              </a:spcBef>
              <a:spcAft>
                <a:spcPts val="0"/>
              </a:spcAft>
            </a:pPr>
            <a:r>
              <a:rPr lang="en-US" baseline="0" dirty="0"/>
              <a:t>By a little analysis, we can speed up the task by dividing I by all values from 2 to </a:t>
            </a:r>
            <a:r>
              <a:rPr lang="en-US" baseline="0" dirty="0" err="1"/>
              <a:t>sq</a:t>
            </a:r>
            <a:r>
              <a:rPr lang="en-US" baseline="0" dirty="0"/>
              <a:t> root of I because none of its factor is greater than square root of it. </a:t>
            </a:r>
          </a:p>
          <a:p>
            <a:pPr marL="171450" lvl="0" indent="-171450" algn="l" rtl="0">
              <a:spcBef>
                <a:spcPts val="0"/>
              </a:spcBef>
              <a:spcAft>
                <a:spcPts val="0"/>
              </a:spcAft>
            </a:pPr>
            <a:r>
              <a:rPr lang="en-US" baseline="0" dirty="0"/>
              <a:t>we can see that the method (b) is better than method (a). But how do we define which is better or which is a difficult process.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In</a:t>
            </a:r>
            <a:r>
              <a:rPr lang="en-US" baseline="0" dirty="0"/>
              <a:t> computational mathematics, we  define difficulty of a problem based on the it’s complexity. Complexity of a  problem is the amount of resources( time or space) required to solve a certain problem. It is usually computed for the worst case of a problem.  The method (a) takes O(2^w) time complexity where w=log I. The big O notation represent amount of resources necessary at the worst case. So it means it takes exponential time or steps in performing factorization using this method. </a:t>
            </a:r>
          </a:p>
          <a:p>
            <a:pPr marL="139700" indent="0">
              <a:buNone/>
            </a:pPr>
            <a:r>
              <a:rPr lang="en-US" baseline="0" dirty="0"/>
              <a:t>Similarly method (b) takes O(2^w/2) time complexity which also represent exponential time.</a:t>
            </a:r>
          </a:p>
          <a:p>
            <a:pPr marL="139700" indent="0">
              <a:buNone/>
            </a:pPr>
            <a:endParaRPr lang="en-US" baseline="0" dirty="0"/>
          </a:p>
          <a:p>
            <a:pPr marL="139700" indent="0">
              <a:buNone/>
            </a:pPr>
            <a:r>
              <a:rPr lang="en-US" baseline="0" dirty="0"/>
              <a:t>The best known algorithm for factorization is  </a:t>
            </a:r>
            <a:r>
              <a:rPr lang="en-US" sz="1100" dirty="0"/>
              <a:t>General Number Field  Sieve,</a:t>
            </a:r>
            <a:r>
              <a:rPr lang="en-US" sz="1100" baseline="0" dirty="0"/>
              <a:t> which still has sub-exponential time complexity. </a:t>
            </a:r>
          </a:p>
          <a:p>
            <a:pPr marL="139700" indent="0">
              <a:buNone/>
            </a:pPr>
            <a:r>
              <a:rPr lang="en-US" sz="1100" baseline="0" dirty="0"/>
              <a:t>So even though factoring integer seems like an easy problem, the problem turns out to be really difficult as the size of integer gets larger.  A popular cryptography system called RSA cryptography is based on the difficulty of the problem.</a:t>
            </a:r>
          </a:p>
          <a:p>
            <a:pPr marL="139700" indent="0">
              <a:buNone/>
            </a:pPr>
            <a:endParaRPr lang="en-US" sz="1100" baseline="0" dirty="0"/>
          </a:p>
          <a:p>
            <a:pPr marL="139700" indent="0">
              <a:buNone/>
            </a:pPr>
            <a:r>
              <a:rPr lang="en-US" sz="1100" baseline="0" dirty="0"/>
              <a:t> Now that is when </a:t>
            </a:r>
            <a:r>
              <a:rPr lang="en-US" sz="1100" baseline="0" dirty="0" err="1"/>
              <a:t>shor’s</a:t>
            </a:r>
            <a:r>
              <a:rPr lang="en-US" sz="1100" baseline="0" dirty="0"/>
              <a:t> algorithm comes in</a:t>
            </a:r>
            <a:endParaRPr lang="en-US" dirty="0"/>
          </a:p>
        </p:txBody>
      </p:sp>
    </p:spTree>
    <p:extLst>
      <p:ext uri="{BB962C8B-B14F-4D97-AF65-F5344CB8AC3E}">
        <p14:creationId xmlns:p14="http://schemas.microsoft.com/office/powerpoint/2010/main" val="2339828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a Quantum algorithm i.e. a algorithm that runs on quantum computer. It was developed by Peter Shor in 1994</a:t>
            </a:r>
          </a:p>
          <a:p>
            <a:r>
              <a:rPr lang="en-US" dirty="0"/>
              <a:t>It factorizes integer in</a:t>
            </a:r>
            <a:r>
              <a:rPr lang="en-US" baseline="0" dirty="0"/>
              <a:t> polynomial time but however with bounded error.</a:t>
            </a:r>
          </a:p>
          <a:p>
            <a:r>
              <a:rPr lang="en-US" baseline="0" dirty="0"/>
              <a:t>For comparison, this graph shows the difference in complexity of Shor’s algorithm and GNFS. Here the y axis is in logarithmic scale</a:t>
            </a:r>
            <a:endParaRPr lang="en-US" dirty="0"/>
          </a:p>
        </p:txBody>
      </p:sp>
    </p:spTree>
    <p:extLst>
      <p:ext uri="{BB962C8B-B14F-4D97-AF65-F5344CB8AC3E}">
        <p14:creationId xmlns:p14="http://schemas.microsoft.com/office/powerpoint/2010/main" val="100006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I’ll be starting by giving a brief intro to quantum computing. Quantum computing is the act of leveraging quantum mechanical properties to perform computing</a:t>
                </a:r>
              </a:p>
              <a:p>
                <a:pPr marL="457200" indent="-317500"/>
                <a:r>
                  <a:rPr lang="en-US" dirty="0"/>
                  <a:t>Qubits are the basic unit of quantum information. they are quantum analogue to classical bit.  However unlike bits that have one of the two possible states 0 or 1, qubits can be in superposition of both the states</a:t>
                </a:r>
              </a:p>
              <a:p>
                <a:pPr marL="457200" indent="-317500"/>
                <a:r>
                  <a:rPr lang="en-US" dirty="0"/>
                  <a:t>Superposition of a qubit can be expressed by the given equation where Alpha and beta are complex numbers satisfying normalization convention</a:t>
                </a:r>
              </a:p>
              <a:p>
                <a:pPr marL="457200" indent="-317500"/>
                <a:r>
                  <a:rPr lang="en-US" dirty="0"/>
                  <a:t>This equation below is the geometric representation of a qubit. A qubit can be thought of as a vector in a unit sphere. The figure on right is called a Bloch sphere. Change in </a:t>
                </a:r>
                <a14:m>
                  <m:oMath xmlns:m="http://schemas.openxmlformats.org/officeDocument/2006/math">
                    <m:r>
                      <m:rPr>
                        <m:sty m:val="p"/>
                      </m:rPr>
                      <a:rPr lang="en-US" b="0" i="1" smtClean="0">
                        <a:latin typeface="Cambria Math" panose="02040503050406030204" pitchFamily="18" charset="0"/>
                      </a:rPr>
                      <m:t>θ</m:t>
                    </m:r>
                  </m:oMath>
                </a14:m>
                <a:r>
                  <a:rPr lang="en-US" b="0" dirty="0"/>
                  <a:t> changes</a:t>
                </a:r>
                <a:r>
                  <a:rPr lang="en-US" b="0" baseline="0" dirty="0"/>
                  <a:t> </a:t>
                </a:r>
                <a:r>
                  <a:rPr lang="en-US" b="0" dirty="0"/>
                  <a:t>amplitude</a:t>
                </a:r>
                <a:r>
                  <a:rPr lang="en-US" b="0" baseline="0" dirty="0"/>
                  <a:t> and change in </a:t>
                </a:r>
                <a14:m>
                  <m:oMath xmlns:m="http://schemas.openxmlformats.org/officeDocument/2006/math">
                    <m:r>
                      <a:rPr lang="en-US" b="0" i="1" baseline="0" smtClean="0">
                        <a:latin typeface="Cambria Math" panose="02040503050406030204" pitchFamily="18" charset="0"/>
                      </a:rPr>
                      <m:t>𝜙</m:t>
                    </m:r>
                  </m:oMath>
                </a14:m>
                <a:r>
                  <a:rPr lang="en-US" b="0" dirty="0"/>
                  <a:t> changes</a:t>
                </a:r>
                <a:r>
                  <a:rPr lang="en-US" b="0" baseline="0" dirty="0"/>
                  <a:t> phase of the qubit. </a:t>
                </a:r>
                <a:endParaRPr dirty="0"/>
              </a:p>
            </p:txBody>
          </p:sp>
        </mc:Choice>
        <mc:Fallback xmlns="">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I’ll be starting by giving a brief intro to quantum computing. Quantum computing is the act of leveraging quantum mechanical properties to perform computing</a:t>
                </a:r>
              </a:p>
              <a:p>
                <a:pPr marL="457200" indent="-317500"/>
                <a:r>
                  <a:rPr lang="en-US" dirty="0"/>
                  <a:t>Qubits are the basic unit of quantum information. they are quantum analogue to classical bit.  However unlike bits that have one of the two possible states 0 or 1, qubits can be in superposition of both the states</a:t>
                </a:r>
              </a:p>
              <a:p>
                <a:pPr marL="457200" indent="-317500"/>
                <a:r>
                  <a:rPr lang="en-US" dirty="0"/>
                  <a:t>Superposition of a qubit can be expressed by the given equation where Alpha and beta are complex numbers satisfying normalization convention</a:t>
                </a:r>
              </a:p>
              <a:p>
                <a:pPr marL="457200" indent="-317500"/>
                <a:r>
                  <a:rPr lang="en-US" dirty="0"/>
                  <a:t>This equation below is the geometric representation of a qubit. A qubit can be thought of as a vector in a unit sphere. The figure on right is called a Bloch sphere. Change in </a:t>
                </a:r>
                <a:r>
                  <a:rPr lang="en-US" b="0" i="0" smtClean="0">
                    <a:latin typeface="Cambria Math" panose="02040503050406030204" pitchFamily="18" charset="0"/>
                  </a:rPr>
                  <a:t>θ</a:t>
                </a:r>
                <a:r>
                  <a:rPr lang="en-US" b="0" dirty="0"/>
                  <a:t> changes</a:t>
                </a:r>
                <a:r>
                  <a:rPr lang="en-US" b="0" baseline="0" dirty="0"/>
                  <a:t> </a:t>
                </a:r>
                <a:r>
                  <a:rPr lang="en-US" b="0" dirty="0"/>
                  <a:t>amplitude</a:t>
                </a:r>
                <a:r>
                  <a:rPr lang="en-US" b="0" baseline="0" dirty="0"/>
                  <a:t> and change in </a:t>
                </a:r>
                <a:r>
                  <a:rPr lang="en-US" b="0" i="0" baseline="0" smtClean="0">
                    <a:latin typeface="Cambria Math" panose="02040503050406030204" pitchFamily="18" charset="0"/>
                  </a:rPr>
                  <a:t>𝜙</a:t>
                </a:r>
                <a:r>
                  <a:rPr lang="en-US" b="0" dirty="0"/>
                  <a:t> changes</a:t>
                </a:r>
                <a:r>
                  <a:rPr lang="en-US" b="0" baseline="0" dirty="0"/>
                  <a:t> phase of the qubit. </a:t>
                </a:r>
                <a:endParaRPr dirty="0"/>
              </a:p>
            </p:txBody>
          </p:sp>
        </mc:Fallback>
      </mc:AlternateContent>
    </p:spTree>
    <p:extLst>
      <p:ext uri="{BB962C8B-B14F-4D97-AF65-F5344CB8AC3E}">
        <p14:creationId xmlns:p14="http://schemas.microsoft.com/office/powerpoint/2010/main" val="4251320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For a single qubit in superposition, measurement  collapses the qubit to give  one of the two states with probability equal to square of its amplitude.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For 2 qubit system, system can have superposition of all four states 00 01 10 and 11 with certain probability</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For n qubit system, there are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b="0" dirty="0"/>
                  <a:t> different possible states whose superposition is given by</a:t>
                </a:r>
                <a:r>
                  <a:rPr lang="en-US" b="0" baseline="0" dirty="0"/>
                  <a:t> the equation.</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0" baseline="0" dirty="0"/>
                  <a:t>Another important QM property QC use is entanglement. </a:t>
                </a:r>
                <a:r>
                  <a:rPr lang="en-US" dirty="0"/>
                  <a:t>Entanglement between qubits is a special type of correlation such that change in one instantaneously triggers an effect on other.</a:t>
                </a:r>
              </a:p>
            </p:txBody>
          </p:sp>
        </mc:Choice>
        <mc:Fallback xmlns="">
          <p:sp>
            <p:nvSpPr>
              <p:cNvPr id="3" name="Notes Placeholder 2"/>
              <p:cNvSpPr>
                <a:spLocks noGrp="1"/>
              </p:cNvSpPr>
              <p:nvPr>
                <p:ph type="body" idx="1"/>
              </p:nvPr>
            </p:nvSpPr>
            <p:spPr/>
            <p:txBody>
              <a:bodyPr/>
              <a:lstStyle/>
              <a:p>
                <a:r>
                  <a:rPr lang="en-US" dirty="0" smtClean="0"/>
                  <a:t>For a single qubit in superposition, measurement  collapses the qubit to give  one of the two states with probability equal to square of its amplitude.</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For 2 qubit system, system can have superposition of all four states 00 01 10 and 11 with certain probability</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For n qubit system, there are </a:t>
                </a:r>
                <a:r>
                  <a:rPr lang="en-US" b="0" i="0" smtClean="0">
                    <a:latin typeface="Cambria Math" panose="02040503050406030204" pitchFamily="18" charset="0"/>
                  </a:rPr>
                  <a:t>2^𝑛</a:t>
                </a:r>
                <a:r>
                  <a:rPr lang="en-US" b="0" dirty="0"/>
                  <a:t> different possible states whose superposition is given by</a:t>
                </a:r>
                <a:r>
                  <a:rPr lang="en-US" b="0" baseline="0" dirty="0"/>
                  <a:t> the equation.</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0" baseline="0" dirty="0"/>
                  <a:t>Another important QM property QC use is entanglement. </a:t>
                </a:r>
                <a:r>
                  <a:rPr lang="en-US" dirty="0"/>
                  <a:t>Entanglement between qubits is a special type of correlation such that change in one instantaneously triggers an effect on other.</a:t>
                </a:r>
              </a:p>
            </p:txBody>
          </p:sp>
        </mc:Fallback>
      </mc:AlternateContent>
    </p:spTree>
    <p:extLst>
      <p:ext uri="{BB962C8B-B14F-4D97-AF65-F5344CB8AC3E}">
        <p14:creationId xmlns:p14="http://schemas.microsoft.com/office/powerpoint/2010/main" val="1064250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Now let’s talk about the algorithm itself. Say M be a composite odd integer and  is not power of prime</a:t>
                </a:r>
                <a:r>
                  <a:rPr lang="en-US" dirty="0">
                    <a:ea typeface="Cambria Math" panose="02040503050406030204" pitchFamily="18" charset="0"/>
                  </a:rPr>
                  <a:t>. </a:t>
                </a:r>
                <a:endParaRPr lang="en-US" baseline="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aseline="0" dirty="0"/>
                  <a:t>It starts by choosing a random number x &gt;1 and &lt; M. If Greatest common divisor GCD(</a:t>
                </a:r>
                <a:r>
                  <a:rPr lang="en-US" baseline="0" dirty="0" err="1"/>
                  <a:t>x,M</a:t>
                </a:r>
                <a:r>
                  <a:rPr lang="en-US" baseline="0" dirty="0"/>
                  <a:t>) </a:t>
                </a:r>
                <a14:m>
                  <m:oMath xmlns:m="http://schemas.openxmlformats.org/officeDocument/2006/math">
                    <m:r>
                      <a:rPr lang="en-US" sz="1100" i="1" smtClean="0">
                        <a:latin typeface="Cambria Math" panose="02040503050406030204" pitchFamily="18" charset="0"/>
                        <a:ea typeface="Cambria Math" panose="02040503050406030204" pitchFamily="18" charset="0"/>
                      </a:rPr>
                      <m:t>≠1</m:t>
                    </m:r>
                  </m:oMath>
                </a14:m>
                <a:r>
                  <a:rPr lang="en-US" baseline="0" dirty="0"/>
                  <a:t>, it means there is a common prime factor between them, So the factor would be common prime: GCD(</a:t>
                </a:r>
                <a:r>
                  <a:rPr lang="en-US" baseline="0" dirty="0" err="1"/>
                  <a:t>x,M</a:t>
                </a:r>
                <a:r>
                  <a:rPr lang="en-US" baseline="0" dirty="0"/>
                  <a:t>).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If </a:t>
                </a:r>
                <a14:m>
                  <m:oMath xmlns:m="http://schemas.openxmlformats.org/officeDocument/2006/math">
                    <m:r>
                      <m:rPr>
                        <m:sty m:val="p"/>
                      </m:rPr>
                      <a:rPr lang="en-US" sz="1100" i="1" dirty="0">
                        <a:latin typeface="Cambria Math" panose="02040503050406030204" pitchFamily="18" charset="0"/>
                      </a:rPr>
                      <m:t>gcd</m:t>
                    </m:r>
                    <m:d>
                      <m:dPr>
                        <m:ctrlPr>
                          <a:rPr lang="en-US" sz="1100" i="1">
                            <a:latin typeface="Cambria Math" panose="02040503050406030204" pitchFamily="18" charset="0"/>
                          </a:rPr>
                        </m:ctrlPr>
                      </m:dPr>
                      <m:e>
                        <m:r>
                          <a:rPr lang="en-US" sz="1100" i="1">
                            <a:latin typeface="Cambria Math" panose="02040503050406030204" pitchFamily="18" charset="0"/>
                          </a:rPr>
                          <m:t>𝑥</m:t>
                        </m:r>
                        <m:r>
                          <a:rPr lang="en-US" sz="1100" i="1">
                            <a:latin typeface="Cambria Math" panose="02040503050406030204" pitchFamily="18" charset="0"/>
                          </a:rPr>
                          <m:t>, </m:t>
                        </m:r>
                        <m:r>
                          <a:rPr lang="en-US" sz="1100" i="1">
                            <a:latin typeface="Cambria Math" panose="02040503050406030204" pitchFamily="18" charset="0"/>
                          </a:rPr>
                          <m:t>𝑀</m:t>
                        </m:r>
                      </m:e>
                    </m:d>
                    <m:r>
                      <a:rPr lang="en-US" sz="1100" i="1">
                        <a:latin typeface="Cambria Math" panose="02040503050406030204" pitchFamily="18" charset="0"/>
                      </a:rPr>
                      <m:t>=1</m:t>
                    </m:r>
                  </m:oMath>
                </a14:m>
                <a:r>
                  <a:rPr lang="en-US" sz="1100" dirty="0"/>
                  <a:t>, </a:t>
                </a:r>
                <a:r>
                  <a:rPr lang="en-US" sz="1100" dirty="0" err="1"/>
                  <a:t>i.e</a:t>
                </a:r>
                <a:r>
                  <a:rPr lang="en-US" sz="1100" dirty="0"/>
                  <a:t> no common prime among</a:t>
                </a:r>
                <a:r>
                  <a:rPr lang="en-US" sz="1100" baseline="0" dirty="0"/>
                  <a:t> x and M, we</a:t>
                </a:r>
                <a:r>
                  <a:rPr lang="en-US" sz="1100" dirty="0"/>
                  <a:t> find period, a of </a:t>
                </a:r>
                <a:r>
                  <a:rPr lang="en-US" sz="1100" baseline="0" dirty="0"/>
                  <a:t>a modular exponential function </a:t>
                </a:r>
                <a:r>
                  <a:rPr lang="en-US" sz="1100" dirty="0"/>
                  <a:t> </a:t>
                </a:r>
                <a14:m>
                  <m:oMath xmlns:m="http://schemas.openxmlformats.org/officeDocument/2006/math">
                    <m:r>
                      <a:rPr lang="en-US" sz="1100" i="1">
                        <a:latin typeface="Cambria Math" panose="02040503050406030204" pitchFamily="18" charset="0"/>
                      </a:rPr>
                      <m:t>𝑓</m:t>
                    </m:r>
                    <m:d>
                      <m:dPr>
                        <m:ctrlPr>
                          <a:rPr lang="en-US" sz="1100" i="1">
                            <a:latin typeface="Cambria Math" panose="02040503050406030204" pitchFamily="18" charset="0"/>
                          </a:rPr>
                        </m:ctrlPr>
                      </m:dPr>
                      <m:e>
                        <m:r>
                          <a:rPr lang="en-US" sz="1100" i="1">
                            <a:latin typeface="Cambria Math" panose="02040503050406030204" pitchFamily="18" charset="0"/>
                          </a:rPr>
                          <m:t>𝑟</m:t>
                        </m:r>
                      </m:e>
                    </m:d>
                    <m:r>
                      <a:rPr lang="en-US" sz="1100" i="1">
                        <a:latin typeface="Cambria Math" panose="02040503050406030204" pitchFamily="18" charset="0"/>
                      </a:rPr>
                      <m:t>= </m:t>
                    </m:r>
                    <m:sSup>
                      <m:sSupPr>
                        <m:ctrlPr>
                          <a:rPr lang="en-US" sz="1100" i="1">
                            <a:latin typeface="Cambria Math" panose="02040503050406030204" pitchFamily="18" charset="0"/>
                          </a:rPr>
                        </m:ctrlPr>
                      </m:sSupPr>
                      <m:e>
                        <m:r>
                          <a:rPr lang="en-US" sz="1100" i="1">
                            <a:latin typeface="Cambria Math" panose="02040503050406030204" pitchFamily="18" charset="0"/>
                          </a:rPr>
                          <m:t>𝑥</m:t>
                        </m:r>
                      </m:e>
                      <m:sup>
                        <m:r>
                          <a:rPr lang="en-US" sz="1100" i="1">
                            <a:latin typeface="Cambria Math" panose="02040503050406030204" pitchFamily="18" charset="0"/>
                          </a:rPr>
                          <m:t>𝑟</m:t>
                        </m:r>
                      </m:sup>
                    </m:sSup>
                    <m:r>
                      <a:rPr lang="en-US" sz="1100" i="1">
                        <a:latin typeface="Cambria Math" panose="02040503050406030204" pitchFamily="18" charset="0"/>
                      </a:rPr>
                      <m:t> </m:t>
                    </m:r>
                    <m:r>
                      <a:rPr lang="en-US" sz="1100" i="1">
                        <a:latin typeface="Cambria Math" panose="02040503050406030204" pitchFamily="18" charset="0"/>
                      </a:rPr>
                      <m:t>𝑚𝑜𝑑</m:t>
                    </m:r>
                    <m:r>
                      <a:rPr lang="en-US" sz="1100" i="1">
                        <a:latin typeface="Cambria Math" panose="02040503050406030204" pitchFamily="18" charset="0"/>
                      </a:rPr>
                      <m:t> </m:t>
                    </m:r>
                    <m:r>
                      <a:rPr lang="en-US" sz="1100" i="1">
                        <a:latin typeface="Cambria Math" panose="02040503050406030204" pitchFamily="18" charset="0"/>
                      </a:rPr>
                      <m:t>𝑀</m:t>
                    </m:r>
                    <m:r>
                      <a:rPr lang="en-US" sz="1100" i="1">
                        <a:latin typeface="Cambria Math" panose="02040503050406030204" pitchFamily="18" charset="0"/>
                      </a:rPr>
                      <m:t> , </m:t>
                    </m:r>
                    <m:r>
                      <a:rPr lang="en-US" sz="1100" i="1">
                        <a:latin typeface="Cambria Math" panose="02040503050406030204" pitchFamily="18" charset="0"/>
                      </a:rPr>
                      <m:t>𝑟</m:t>
                    </m:r>
                    <m:r>
                      <a:rPr lang="en-US"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ℤ</m:t>
                    </m:r>
                    <m:r>
                      <a:rPr lang="en-US" sz="1100" i="1">
                        <a:latin typeface="Cambria Math" panose="02040503050406030204" pitchFamily="18" charset="0"/>
                        <a:ea typeface="Cambria Math" panose="02040503050406030204" pitchFamily="18" charset="0"/>
                      </a:rPr>
                      <m:t>(</m:t>
                    </m:r>
                    <m:r>
                      <a:rPr lang="en-US" sz="1100" i="1">
                        <a:latin typeface="Cambria Math" panose="02040503050406030204" pitchFamily="18" charset="0"/>
                        <a:ea typeface="Cambria Math" panose="02040503050406030204" pitchFamily="18" charset="0"/>
                      </a:rPr>
                      <m:t>𝑀</m:t>
                    </m:r>
                    <m:r>
                      <a:rPr lang="en-US" sz="1100" i="1">
                        <a:latin typeface="Cambria Math" panose="02040503050406030204" pitchFamily="18" charset="0"/>
                        <a:ea typeface="Cambria Math" panose="02040503050406030204" pitchFamily="18" charset="0"/>
                      </a:rPr>
                      <m:t>)</m:t>
                    </m:r>
                  </m:oMath>
                </a14:m>
                <a:r>
                  <a:rPr lang="en-US" sz="1100" baseline="0" dirty="0"/>
                  <a:t>.</a:t>
                </a:r>
                <a:endParaRPr lang="en-US"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If a is odd or or </a:t>
                </a:r>
                <a14:m>
                  <m:oMath xmlns:m="http://schemas.openxmlformats.org/officeDocument/2006/math">
                    <m:sSup>
                      <m:sSupPr>
                        <m:ctrlPr>
                          <a:rPr lang="en-US" sz="1100" i="1">
                            <a:latin typeface="Cambria Math" panose="02040503050406030204" pitchFamily="18" charset="0"/>
                          </a:rPr>
                        </m:ctrlPr>
                      </m:sSupPr>
                      <m:e>
                        <m:r>
                          <a:rPr lang="en-US" sz="1100" i="1">
                            <a:latin typeface="Cambria Math" panose="02040503050406030204" pitchFamily="18" charset="0"/>
                          </a:rPr>
                          <m:t>𝑥</m:t>
                        </m:r>
                      </m:e>
                      <m:sup>
                        <m:r>
                          <a:rPr lang="en-US" sz="1100" i="1">
                            <a:latin typeface="Cambria Math" panose="02040503050406030204" pitchFamily="18" charset="0"/>
                          </a:rPr>
                          <m:t>𝑎</m:t>
                        </m:r>
                        <m:r>
                          <a:rPr lang="en-US" sz="1100" i="1">
                            <a:latin typeface="Cambria Math" panose="02040503050406030204" pitchFamily="18" charset="0"/>
                          </a:rPr>
                          <m:t>/2</m:t>
                        </m:r>
                      </m:sup>
                    </m:sSup>
                    <m:r>
                      <a:rPr lang="en-US" sz="1100" i="1">
                        <a:latin typeface="Cambria Math" panose="02040503050406030204" pitchFamily="18" charset="0"/>
                      </a:rPr>
                      <m:t>=−</m:t>
                    </m:r>
                    <m:r>
                      <a:rPr lang="en-US" sz="1100" i="1">
                        <a:latin typeface="Cambria Math" panose="02040503050406030204" pitchFamily="18" charset="0"/>
                        <a:ea typeface="Cambria Math" panose="02040503050406030204" pitchFamily="18" charset="0"/>
                      </a:rPr>
                      <m:t>1 (</m:t>
                    </m:r>
                    <m:r>
                      <a:rPr lang="en-US" sz="1100" i="1">
                        <a:latin typeface="Cambria Math" panose="02040503050406030204" pitchFamily="18" charset="0"/>
                        <a:ea typeface="Cambria Math" panose="02040503050406030204" pitchFamily="18" charset="0"/>
                      </a:rPr>
                      <m:t>𝑚𝑜𝑑</m:t>
                    </m:r>
                    <m:r>
                      <a:rPr lang="en-US" sz="1100" b="0" i="1" smtClean="0">
                        <a:latin typeface="Cambria Math" panose="02040503050406030204" pitchFamily="18" charset="0"/>
                        <a:ea typeface="Cambria Math" panose="02040503050406030204" pitchFamily="18" charset="0"/>
                      </a:rPr>
                      <m:t> </m:t>
                    </m:r>
                    <m:r>
                      <a:rPr lang="en-US" sz="1100" i="1">
                        <a:latin typeface="Cambria Math" panose="02040503050406030204" pitchFamily="18" charset="0"/>
                        <a:ea typeface="Cambria Math" panose="02040503050406030204" pitchFamily="18" charset="0"/>
                      </a:rPr>
                      <m:t>𝑀</m:t>
                    </m:r>
                    <m:r>
                      <a:rPr lang="en-US" sz="1100" i="1">
                        <a:latin typeface="Cambria Math" panose="02040503050406030204" pitchFamily="18" charset="0"/>
                        <a:ea typeface="Cambria Math" panose="02040503050406030204" pitchFamily="18" charset="0"/>
                      </a:rPr>
                      <m:t>)</m:t>
                    </m:r>
                  </m:oMath>
                </a14:m>
                <a:r>
                  <a:rPr lang="en-US" sz="1100" dirty="0"/>
                  <a:t>, we restart the algorithm from step 1. The possibility</a:t>
                </a:r>
                <a:r>
                  <a:rPr lang="en-US" sz="1100" baseline="0" dirty="0"/>
                  <a:t> of this occurrence is low for large number of trials. So there is a bounded error in the algorithm.</a:t>
                </a:r>
                <a:endParaRPr lang="en-US" sz="1100"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dirty="0"/>
                  <a:t>If a is even and </a:t>
                </a:r>
                <a14:m>
                  <m:oMath xmlns:m="http://schemas.openxmlformats.org/officeDocument/2006/math">
                    <m:sSup>
                      <m:sSupPr>
                        <m:ctrlPr>
                          <a:rPr lang="en-US" sz="1100" i="1">
                            <a:latin typeface="Cambria Math" panose="02040503050406030204" pitchFamily="18" charset="0"/>
                          </a:rPr>
                        </m:ctrlPr>
                      </m:sSupPr>
                      <m:e>
                        <m:r>
                          <a:rPr lang="en-US" sz="1100" i="1">
                            <a:latin typeface="Cambria Math" panose="02040503050406030204" pitchFamily="18" charset="0"/>
                          </a:rPr>
                          <m:t>𝑥</m:t>
                        </m:r>
                      </m:e>
                      <m:sup>
                        <m:r>
                          <a:rPr lang="en-US" sz="1100" i="1">
                            <a:latin typeface="Cambria Math" panose="02040503050406030204" pitchFamily="18" charset="0"/>
                          </a:rPr>
                          <m:t>𝑎</m:t>
                        </m:r>
                        <m:r>
                          <a:rPr lang="en-US" sz="1100" b="0" i="1" smtClean="0">
                            <a:latin typeface="Cambria Math" panose="02040503050406030204" pitchFamily="18" charset="0"/>
                          </a:rPr>
                          <m:t>/</m:t>
                        </m:r>
                        <m:r>
                          <a:rPr lang="en-US" sz="1100" i="1">
                            <a:latin typeface="Cambria Math" panose="02040503050406030204" pitchFamily="18" charset="0"/>
                          </a:rPr>
                          <m:t>2</m:t>
                        </m:r>
                      </m:sup>
                    </m:sSup>
                    <m:r>
                      <a:rPr lang="en-US" sz="1100" i="1">
                        <a:latin typeface="Cambria Math" panose="02040503050406030204" pitchFamily="18" charset="0"/>
                      </a:rPr>
                      <m:t>=1 </m:t>
                    </m:r>
                    <m:d>
                      <m:dPr>
                        <m:ctrlPr>
                          <a:rPr lang="en-US" sz="1100" i="1">
                            <a:latin typeface="Cambria Math" panose="02040503050406030204" pitchFamily="18" charset="0"/>
                          </a:rPr>
                        </m:ctrlPr>
                      </m:dPr>
                      <m:e>
                        <m:r>
                          <a:rPr lang="en-US" sz="1100" i="1">
                            <a:latin typeface="Cambria Math" panose="02040503050406030204" pitchFamily="18" charset="0"/>
                          </a:rPr>
                          <m:t>𝑚𝑜𝑑𝑀</m:t>
                        </m:r>
                      </m:e>
                    </m:d>
                  </m:oMath>
                </a14:m>
                <a:r>
                  <a:rPr lang="en-US" sz="1100" dirty="0"/>
                  <a:t> then, factors of M are: </a:t>
                </a:r>
                <a14:m>
                  <m:oMath xmlns:m="http://schemas.openxmlformats.org/officeDocument/2006/math">
                    <m:r>
                      <a:rPr lang="en-US" sz="1100" i="1">
                        <a:solidFill>
                          <a:srgbClr val="00B0F0"/>
                        </a:solidFill>
                        <a:latin typeface="Cambria Math" panose="02040503050406030204" pitchFamily="18" charset="0"/>
                      </a:rPr>
                      <m:t>𝑝</m:t>
                    </m:r>
                    <m:r>
                      <a:rPr lang="en-US" sz="1100" b="0" i="1" smtClean="0">
                        <a:solidFill>
                          <a:srgbClr val="00B0F0"/>
                        </a:solidFill>
                        <a:latin typeface="Cambria Math" panose="02040503050406030204" pitchFamily="18" charset="0"/>
                      </a:rPr>
                      <m:t> </m:t>
                    </m:r>
                    <m:r>
                      <a:rPr lang="en-US" sz="1100" b="0" i="1" smtClean="0">
                        <a:solidFill>
                          <a:srgbClr val="00B0F0"/>
                        </a:solidFill>
                        <a:latin typeface="Cambria Math" panose="02040503050406030204" pitchFamily="18" charset="0"/>
                      </a:rPr>
                      <m:t>𝑎𝑛𝑑</m:t>
                    </m:r>
                    <m:r>
                      <a:rPr lang="en-US" sz="1100" b="0" i="1" smtClean="0">
                        <a:solidFill>
                          <a:srgbClr val="00B0F0"/>
                        </a:solidFill>
                        <a:latin typeface="Cambria Math" panose="02040503050406030204" pitchFamily="18" charset="0"/>
                      </a:rPr>
                      <m:t> </m:t>
                    </m:r>
                    <m:r>
                      <a:rPr lang="en-US" sz="1100" b="0" i="1" smtClean="0">
                        <a:solidFill>
                          <a:srgbClr val="00B0F0"/>
                        </a:solidFill>
                        <a:latin typeface="Cambria Math" panose="02040503050406030204" pitchFamily="18" charset="0"/>
                      </a:rPr>
                      <m:t>𝑞</m:t>
                    </m:r>
                    <m:r>
                      <a:rPr lang="en-US" sz="1100" i="1">
                        <a:solidFill>
                          <a:srgbClr val="00B0F0"/>
                        </a:solidFill>
                        <a:latin typeface="Cambria Math" panose="02040503050406030204" pitchFamily="18" charset="0"/>
                      </a:rPr>
                      <m:t>=</m:t>
                    </m:r>
                    <m:r>
                      <a:rPr lang="en-US" sz="1100" i="1">
                        <a:solidFill>
                          <a:srgbClr val="00B0F0"/>
                        </a:solidFill>
                        <a:latin typeface="Cambria Math" panose="02040503050406030204" pitchFamily="18" charset="0"/>
                      </a:rPr>
                      <m:t>𝑔𝑐𝑑</m:t>
                    </m:r>
                    <m:d>
                      <m:dPr>
                        <m:ctrlPr>
                          <a:rPr lang="en-US" sz="1100" i="1">
                            <a:solidFill>
                              <a:srgbClr val="00B0F0"/>
                            </a:solidFill>
                            <a:latin typeface="Cambria Math" panose="02040503050406030204" pitchFamily="18" charset="0"/>
                          </a:rPr>
                        </m:ctrlPr>
                      </m:dPr>
                      <m:e>
                        <m:sSup>
                          <m:sSupPr>
                            <m:ctrlPr>
                              <a:rPr lang="en-US" sz="1100" i="1">
                                <a:solidFill>
                                  <a:srgbClr val="00B0F0"/>
                                </a:solidFill>
                                <a:latin typeface="Cambria Math" panose="02040503050406030204" pitchFamily="18" charset="0"/>
                              </a:rPr>
                            </m:ctrlPr>
                          </m:sSupPr>
                          <m:e>
                            <m:r>
                              <a:rPr lang="en-US" sz="1100" i="1">
                                <a:solidFill>
                                  <a:srgbClr val="00B0F0"/>
                                </a:solidFill>
                                <a:latin typeface="Cambria Math" panose="02040503050406030204" pitchFamily="18" charset="0"/>
                              </a:rPr>
                              <m:t>𝑥</m:t>
                            </m:r>
                          </m:e>
                          <m:sup>
                            <m:r>
                              <a:rPr lang="en-US" sz="1100" i="1">
                                <a:solidFill>
                                  <a:srgbClr val="00B0F0"/>
                                </a:solidFill>
                                <a:latin typeface="Cambria Math" panose="02040503050406030204" pitchFamily="18" charset="0"/>
                              </a:rPr>
                              <m:t>𝑎</m:t>
                            </m:r>
                            <m:r>
                              <a:rPr lang="en-US" sz="1100" b="0" i="1" smtClean="0">
                                <a:solidFill>
                                  <a:srgbClr val="00B0F0"/>
                                </a:solidFill>
                                <a:latin typeface="Cambria Math" panose="02040503050406030204" pitchFamily="18" charset="0"/>
                              </a:rPr>
                              <m:t>/</m:t>
                            </m:r>
                            <m:r>
                              <a:rPr lang="en-US" sz="1100" i="1">
                                <a:solidFill>
                                  <a:srgbClr val="00B0F0"/>
                                </a:solidFill>
                                <a:latin typeface="Cambria Math" panose="02040503050406030204" pitchFamily="18" charset="0"/>
                              </a:rPr>
                              <m:t>2</m:t>
                            </m:r>
                          </m:sup>
                        </m:sSup>
                        <m:r>
                          <a:rPr lang="en-US" sz="1100" i="1">
                            <a:solidFill>
                              <a:srgbClr val="00B0F0"/>
                            </a:solidFill>
                            <a:latin typeface="Cambria Math" panose="02040503050406030204" pitchFamily="18" charset="0"/>
                          </a:rPr>
                          <m:t>±1, </m:t>
                        </m:r>
                        <m:r>
                          <a:rPr lang="en-US" sz="1100" i="1">
                            <a:solidFill>
                              <a:srgbClr val="00B0F0"/>
                            </a:solidFill>
                            <a:latin typeface="Cambria Math" panose="02040503050406030204" pitchFamily="18" charset="0"/>
                          </a:rPr>
                          <m:t>𝑀</m:t>
                        </m:r>
                      </m:e>
                    </m:d>
                  </m:oMath>
                </a14:m>
                <a:endParaRPr lang="en-US" sz="1100" i="1" dirty="0">
                  <a:solidFill>
                    <a:srgbClr val="00B0F0"/>
                  </a:solidFil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dirty="0"/>
              </a:p>
            </p:txBody>
          </p:sp>
        </mc:Choice>
        <mc:Fallback xmlns="">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I’ll be starting by giving a brief intro to quantum computing. Quantum computing is the act of leveraging quantum mechanical properties to perform computing</a:t>
                </a:r>
              </a:p>
              <a:p>
                <a:pPr marL="457200" indent="-317500"/>
                <a:r>
                  <a:rPr lang="en-US" dirty="0"/>
                  <a:t>Qubits are the basic unit of quantum information. they are quantum analogue to classical bit.  However unlike bits that have one of the two possible states 0 or 1, qubits can be in superposition of both the states</a:t>
                </a:r>
              </a:p>
              <a:p>
                <a:pPr marL="457200" indent="-317500"/>
                <a:r>
                  <a:rPr lang="en-US" dirty="0"/>
                  <a:t>Superposition of a qubit can be expressed by the given equation where Alpha and beta are complex numbers satisfying normalization convention</a:t>
                </a:r>
              </a:p>
              <a:p>
                <a:pPr marL="457200" indent="-317500"/>
                <a:r>
                  <a:rPr lang="en-US" dirty="0"/>
                  <a:t>This equation below is the geometric representation of a qubit. A qubit can be thought of as a vector in a unit sphere. The figure on right is called a Bloch sphere. Change in </a:t>
                </a:r>
                <a:r>
                  <a:rPr lang="en-US" b="0" i="0" smtClean="0">
                    <a:latin typeface="Cambria Math" panose="02040503050406030204" pitchFamily="18" charset="0"/>
                  </a:rPr>
                  <a:t>θ</a:t>
                </a:r>
                <a:r>
                  <a:rPr lang="en-US" b="0" dirty="0"/>
                  <a:t> changes</a:t>
                </a:r>
                <a:r>
                  <a:rPr lang="en-US" b="0" baseline="0" dirty="0"/>
                  <a:t> </a:t>
                </a:r>
                <a:r>
                  <a:rPr lang="en-US" b="0" dirty="0"/>
                  <a:t>amplitude</a:t>
                </a:r>
                <a:r>
                  <a:rPr lang="en-US" b="0" baseline="0" dirty="0"/>
                  <a:t> and change in </a:t>
                </a:r>
                <a:r>
                  <a:rPr lang="en-US" b="0" i="0" baseline="0" smtClean="0">
                    <a:latin typeface="Cambria Math" panose="02040503050406030204" pitchFamily="18" charset="0"/>
                  </a:rPr>
                  <a:t>𝜙</a:t>
                </a:r>
                <a:r>
                  <a:rPr lang="en-US" b="0" dirty="0"/>
                  <a:t> changes</a:t>
                </a:r>
                <a:r>
                  <a:rPr lang="en-US" b="0" baseline="0" dirty="0"/>
                  <a:t> phase of the qubit. </a:t>
                </a:r>
                <a:endParaRPr dirty="0"/>
              </a:p>
            </p:txBody>
          </p:sp>
        </mc:Fallback>
      </mc:AlternateContent>
    </p:spTree>
    <p:extLst>
      <p:ext uri="{BB962C8B-B14F-4D97-AF65-F5344CB8AC3E}">
        <p14:creationId xmlns:p14="http://schemas.microsoft.com/office/powerpoint/2010/main" val="3847126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i="1" baseline="0" dirty="0">
                  <a:latin typeface="Cambria Math" panose="020405030504060302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i="1" baseline="0" dirty="0">
                  <a:latin typeface="Cambria Math" panose="020405030504060302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i="1" baseline="0" dirty="0">
                    <a:latin typeface="Cambria Math" panose="02040503050406030204" pitchFamily="18" charset="0"/>
                  </a:rPr>
                  <a:t>It seems quite easy to compute the factors just looking at the example. It is so because the number to be factored is very small.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i="1" baseline="0" dirty="0">
                    <a:latin typeface="Cambria Math" panose="02040503050406030204" pitchFamily="18" charset="0"/>
                  </a:rPr>
                  <a:t>The hardest part of the algorithm is period finding problem.  The complexity of the task increase exponentially as the number of bit representing the number M.</a:t>
                </a:r>
                <a:endParaRPr lang="en-US" i="1" dirty="0">
                  <a:latin typeface="Cambria Math" panose="020405030504060302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i="1" dirty="0">
                    <a:solidFill>
                      <a:srgbClr val="00B0F0"/>
                    </a:solidFill>
                  </a:rPr>
                  <a:t>This graph show</a:t>
                </a:r>
                <a:r>
                  <a:rPr lang="en-US" sz="1100" i="1" baseline="0" dirty="0">
                    <a:solidFill>
                      <a:srgbClr val="00B0F0"/>
                    </a:solidFill>
                  </a:rPr>
                  <a:t> how the complexity grows as the bit length grows</a:t>
                </a:r>
                <a:endParaRPr lang="en-US" sz="1100" i="1" dirty="0">
                  <a:solidFill>
                    <a:srgbClr val="00B0F0"/>
                  </a:solidFil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dirty="0"/>
              </a:p>
            </p:txBody>
          </p:sp>
        </mc:Choice>
        <mc:Fallback xmlns="">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I’ll be starting by giving a brief intro to quantum computing. Quantum computing is the act of leveraging quantum mechanical properties to perform computing</a:t>
                </a:r>
              </a:p>
              <a:p>
                <a:pPr marL="457200" indent="-317500"/>
                <a:r>
                  <a:rPr lang="en-US" dirty="0"/>
                  <a:t>Qubits are the basic unit of quantum information. they are quantum analogue to classical bit.  However unlike bits that have one of the two possible states 0 or 1, qubits can be in superposition of both the states</a:t>
                </a:r>
              </a:p>
              <a:p>
                <a:pPr marL="457200" indent="-317500"/>
                <a:r>
                  <a:rPr lang="en-US" dirty="0"/>
                  <a:t>Superposition of a qubit can be expressed by the given equation where Alpha and beta are complex numbers satisfying normalization convention</a:t>
                </a:r>
              </a:p>
              <a:p>
                <a:pPr marL="457200" indent="-317500"/>
                <a:r>
                  <a:rPr lang="en-US" dirty="0"/>
                  <a:t>This equation below is the geometric representation of a qubit. A qubit can be thought of as a vector in a unit sphere. The figure on right is called a Bloch sphere. Change in </a:t>
                </a:r>
                <a:r>
                  <a:rPr lang="en-US" b="0" i="0" smtClean="0">
                    <a:latin typeface="Cambria Math" panose="02040503050406030204" pitchFamily="18" charset="0"/>
                  </a:rPr>
                  <a:t>θ</a:t>
                </a:r>
                <a:r>
                  <a:rPr lang="en-US" b="0" dirty="0"/>
                  <a:t> changes</a:t>
                </a:r>
                <a:r>
                  <a:rPr lang="en-US" b="0" baseline="0" dirty="0"/>
                  <a:t> </a:t>
                </a:r>
                <a:r>
                  <a:rPr lang="en-US" b="0" dirty="0"/>
                  <a:t>amplitude</a:t>
                </a:r>
                <a:r>
                  <a:rPr lang="en-US" b="0" baseline="0" dirty="0"/>
                  <a:t> and change in </a:t>
                </a:r>
                <a:r>
                  <a:rPr lang="en-US" b="0" i="0" baseline="0" smtClean="0">
                    <a:latin typeface="Cambria Math" panose="02040503050406030204" pitchFamily="18" charset="0"/>
                  </a:rPr>
                  <a:t>𝜙</a:t>
                </a:r>
                <a:r>
                  <a:rPr lang="en-US" b="0" dirty="0"/>
                  <a:t> changes</a:t>
                </a:r>
                <a:r>
                  <a:rPr lang="en-US" b="0" baseline="0" dirty="0"/>
                  <a:t> phase of the qubit. </a:t>
                </a:r>
                <a:endParaRPr dirty="0"/>
              </a:p>
            </p:txBody>
          </p:sp>
        </mc:Fallback>
      </mc:AlternateContent>
    </p:spTree>
    <p:extLst>
      <p:ext uri="{BB962C8B-B14F-4D97-AF65-F5344CB8AC3E}">
        <p14:creationId xmlns:p14="http://schemas.microsoft.com/office/powerpoint/2010/main" val="350228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i="1" baseline="0" dirty="0">
                  <a:latin typeface="Cambria Math" panose="020405030504060302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i="1" baseline="0" dirty="0">
                  <a:latin typeface="Cambria Math" panose="020405030504060302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i="1" baseline="0" dirty="0">
                    <a:latin typeface="Cambria Math" panose="02040503050406030204" pitchFamily="18" charset="0"/>
                  </a:rPr>
                  <a:t>It seems quite easy to compute the factors just looking at the example. It is so because the number to be factored is very small.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i="1" baseline="0" dirty="0">
                    <a:latin typeface="Cambria Math" panose="02040503050406030204" pitchFamily="18" charset="0"/>
                  </a:rPr>
                  <a:t>The hardest part of the algorithm is period finding problem.  The complexity of the task increase exponentially as the number of bit representing the number M.</a:t>
                </a:r>
                <a:endParaRPr lang="en-US" i="1" dirty="0">
                  <a:latin typeface="Cambria Math" panose="02040503050406030204" pitchFamily="18"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i="1" dirty="0">
                    <a:solidFill>
                      <a:srgbClr val="00B0F0"/>
                    </a:solidFill>
                  </a:rPr>
                  <a:t>This graph show</a:t>
                </a:r>
                <a:r>
                  <a:rPr lang="en-US" sz="1100" i="1" baseline="0" dirty="0">
                    <a:solidFill>
                      <a:srgbClr val="00B0F0"/>
                    </a:solidFill>
                  </a:rPr>
                  <a:t> how the complexity grows as the bit length grows</a:t>
                </a:r>
                <a:endParaRPr lang="en-US" sz="1100" i="1" dirty="0">
                  <a:solidFill>
                    <a:srgbClr val="00B0F0"/>
                  </a:solidFil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dirty="0"/>
              </a:p>
            </p:txBody>
          </p:sp>
        </mc:Choice>
        <mc:Fallback xmlns="">
          <p:sp>
            <p:nvSpPr>
              <p:cNvPr id="314" name="Google Shape;31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smtClean="0"/>
                  <a:t>I’ll be starting by giving a brief intro to quantum computing. Quantum computing is the act of leveraging quantum mechanical properties to perform computing</a:t>
                </a:r>
              </a:p>
              <a:p>
                <a:pPr marL="457200" indent="-317500"/>
                <a:r>
                  <a:rPr lang="en-US" dirty="0"/>
                  <a:t>Qubits are the basic unit of quantum information. they are quantum analogue to classical bit.  However unlike bits that have one of the two possible states 0 or 1, qubits can be in superposition of both the states</a:t>
                </a:r>
              </a:p>
              <a:p>
                <a:pPr marL="457200" indent="-317500"/>
                <a:r>
                  <a:rPr lang="en-US" dirty="0"/>
                  <a:t>Superposition of a qubit can be expressed by the given equation where Alpha and beta are complex numbers satisfying normalization convention</a:t>
                </a:r>
              </a:p>
              <a:p>
                <a:pPr marL="457200" indent="-317500"/>
                <a:r>
                  <a:rPr lang="en-US" dirty="0"/>
                  <a:t>This equation below is the geometric representation of a qubit. A qubit can be thought of as a vector in a unit sphere. The figure on right is called a Bloch sphere. Change in </a:t>
                </a:r>
                <a:r>
                  <a:rPr lang="en-US" b="0" i="0" smtClean="0">
                    <a:latin typeface="Cambria Math" panose="02040503050406030204" pitchFamily="18" charset="0"/>
                  </a:rPr>
                  <a:t>θ</a:t>
                </a:r>
                <a:r>
                  <a:rPr lang="en-US" b="0" dirty="0"/>
                  <a:t> changes</a:t>
                </a:r>
                <a:r>
                  <a:rPr lang="en-US" b="0" baseline="0" dirty="0"/>
                  <a:t> </a:t>
                </a:r>
                <a:r>
                  <a:rPr lang="en-US" b="0" dirty="0"/>
                  <a:t>amplitude</a:t>
                </a:r>
                <a:r>
                  <a:rPr lang="en-US" b="0" baseline="0" dirty="0"/>
                  <a:t> and change in </a:t>
                </a:r>
                <a:r>
                  <a:rPr lang="en-US" b="0" i="0" baseline="0" smtClean="0">
                    <a:latin typeface="Cambria Math" panose="02040503050406030204" pitchFamily="18" charset="0"/>
                  </a:rPr>
                  <a:t>𝜙</a:t>
                </a:r>
                <a:r>
                  <a:rPr lang="en-US" b="0" dirty="0"/>
                  <a:t> changes</a:t>
                </a:r>
                <a:r>
                  <a:rPr lang="en-US" b="0" baseline="0" dirty="0"/>
                  <a:t> phase of the qubit. </a:t>
                </a:r>
                <a:endParaRPr dirty="0"/>
              </a:p>
            </p:txBody>
          </p:sp>
        </mc:Fallback>
      </mc:AlternateContent>
    </p:spTree>
    <p:extLst>
      <p:ext uri="{BB962C8B-B14F-4D97-AF65-F5344CB8AC3E}">
        <p14:creationId xmlns:p14="http://schemas.microsoft.com/office/powerpoint/2010/main" val="19611609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flipH="1">
            <a:off x="912725" y="0"/>
            <a:ext cx="8231275" cy="4331550"/>
            <a:chOff x="0" y="0"/>
            <a:chExt cx="8231275" cy="4331550"/>
          </a:xfrm>
        </p:grpSpPr>
        <p:pic>
          <p:nvPicPr>
            <p:cNvPr id="11" name="Google Shape;11;p2"/>
            <p:cNvPicPr preferRelativeResize="0"/>
            <p:nvPr/>
          </p:nvPicPr>
          <p:blipFill>
            <a:blip r:embed="rId2">
              <a:alphaModFix/>
            </a:blip>
            <a:stretch>
              <a:fillRect/>
            </a:stretch>
          </p:blipFill>
          <p:spPr>
            <a:xfrm>
              <a:off x="685975" y="3434875"/>
              <a:ext cx="1371975" cy="896675"/>
            </a:xfrm>
            <a:prstGeom prst="rect">
              <a:avLst/>
            </a:prstGeom>
            <a:noFill/>
            <a:ln>
              <a:noFill/>
            </a:ln>
          </p:spPr>
        </p:pic>
        <p:grpSp>
          <p:nvGrpSpPr>
            <p:cNvPr id="12" name="Google Shape;12;p2"/>
            <p:cNvGrpSpPr/>
            <p:nvPr/>
          </p:nvGrpSpPr>
          <p:grpSpPr>
            <a:xfrm>
              <a:off x="0" y="2747250"/>
              <a:ext cx="3429750" cy="896675"/>
              <a:chOff x="0" y="0"/>
              <a:chExt cx="3429750" cy="896675"/>
            </a:xfrm>
          </p:grpSpPr>
          <p:pic>
            <p:nvPicPr>
              <p:cNvPr id="13" name="Google Shape;13;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 name="Google Shape;14;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5" name="Google Shape;15;p2"/>
            <p:cNvGrpSpPr/>
            <p:nvPr/>
          </p:nvGrpSpPr>
          <p:grpSpPr>
            <a:xfrm>
              <a:off x="685975" y="2061250"/>
              <a:ext cx="3429750" cy="896675"/>
              <a:chOff x="0" y="0"/>
              <a:chExt cx="3429750" cy="896675"/>
            </a:xfrm>
          </p:grpSpPr>
          <p:pic>
            <p:nvPicPr>
              <p:cNvPr id="16" name="Google Shape;16;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7" name="Google Shape;17;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18" name="Google Shape;18;p2"/>
            <p:cNvGrpSpPr/>
            <p:nvPr/>
          </p:nvGrpSpPr>
          <p:grpSpPr>
            <a:xfrm>
              <a:off x="0" y="1373625"/>
              <a:ext cx="3429750" cy="896675"/>
              <a:chOff x="0" y="0"/>
              <a:chExt cx="3429750" cy="896675"/>
            </a:xfrm>
          </p:grpSpPr>
          <p:pic>
            <p:nvPicPr>
              <p:cNvPr id="19" name="Google Shape;19;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0" name="Google Shape;20;p2"/>
              <p:cNvPicPr preferRelativeResize="0"/>
              <p:nvPr/>
            </p:nvPicPr>
            <p:blipFill>
              <a:blip r:embed="rId2">
                <a:alphaModFix/>
              </a:blip>
              <a:stretch>
                <a:fillRect/>
              </a:stretch>
            </p:blipFill>
            <p:spPr>
              <a:xfrm>
                <a:off x="2057775" y="0"/>
                <a:ext cx="1371975" cy="896675"/>
              </a:xfrm>
              <a:prstGeom prst="rect">
                <a:avLst/>
              </a:prstGeom>
              <a:noFill/>
              <a:ln>
                <a:noFill/>
              </a:ln>
            </p:spPr>
          </p:pic>
        </p:grpSp>
        <p:grpSp>
          <p:nvGrpSpPr>
            <p:cNvPr id="21" name="Google Shape;21;p2"/>
            <p:cNvGrpSpPr/>
            <p:nvPr/>
          </p:nvGrpSpPr>
          <p:grpSpPr>
            <a:xfrm>
              <a:off x="685975" y="687625"/>
              <a:ext cx="7545300" cy="896675"/>
              <a:chOff x="0" y="0"/>
              <a:chExt cx="7545300" cy="896675"/>
            </a:xfrm>
          </p:grpSpPr>
          <p:pic>
            <p:nvPicPr>
              <p:cNvPr id="22" name="Google Shape;22;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3" name="Google Shape;23;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4" name="Google Shape;2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5" name="Google Shape;2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6" name="Google Shape;26;p2"/>
            <p:cNvGrpSpPr/>
            <p:nvPr/>
          </p:nvGrpSpPr>
          <p:grpSpPr>
            <a:xfrm>
              <a:off x="0" y="0"/>
              <a:ext cx="7545300" cy="896675"/>
              <a:chOff x="0" y="0"/>
              <a:chExt cx="7545300" cy="896675"/>
            </a:xfrm>
          </p:grpSpPr>
          <p:pic>
            <p:nvPicPr>
              <p:cNvPr id="27" name="Google Shape;27;p2"/>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8" name="Google Shape;28;p2"/>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9" name="Google Shape;29;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0" name="Google Shape;30;p2"/>
              <p:cNvPicPr preferRelativeResize="0"/>
              <p:nvPr/>
            </p:nvPicPr>
            <p:blipFill>
              <a:blip r:embed="rId2">
                <a:alphaModFix/>
              </a:blip>
              <a:stretch>
                <a:fillRect/>
              </a:stretch>
            </p:blipFill>
            <p:spPr>
              <a:xfrm>
                <a:off x="6173325" y="0"/>
                <a:ext cx="1371975" cy="896675"/>
              </a:xfrm>
              <a:prstGeom prst="rect">
                <a:avLst/>
              </a:prstGeom>
              <a:noFill/>
              <a:ln>
                <a:noFill/>
              </a:ln>
            </p:spPr>
          </p:pic>
        </p:grpSp>
      </p:grpSp>
      <p:sp>
        <p:nvSpPr>
          <p:cNvPr id="31" name="Google Shape;31;p2"/>
          <p:cNvSpPr txBox="1">
            <a:spLocks noGrp="1"/>
          </p:cNvSpPr>
          <p:nvPr>
            <p:ph type="ctrTitle"/>
          </p:nvPr>
        </p:nvSpPr>
        <p:spPr>
          <a:xfrm>
            <a:off x="2027622" y="1953315"/>
            <a:ext cx="5073300" cy="1159800"/>
          </a:xfrm>
          <a:prstGeom prst="rect">
            <a:avLst/>
          </a:prstGeom>
        </p:spPr>
        <p:txBody>
          <a:bodyPr spcFirstLastPara="1" wrap="square" lIns="0" tIns="0" rIns="0" bIns="0"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2" name="Google Shape;32;p2"/>
          <p:cNvGrpSpPr/>
          <p:nvPr/>
        </p:nvGrpSpPr>
        <p:grpSpPr>
          <a:xfrm flipH="1">
            <a:off x="0" y="3088098"/>
            <a:ext cx="4115725" cy="2270300"/>
            <a:chOff x="4115550" y="2061250"/>
            <a:chExt cx="4115725" cy="2270300"/>
          </a:xfrm>
        </p:grpSpPr>
        <p:grpSp>
          <p:nvGrpSpPr>
            <p:cNvPr id="33" name="Google Shape;33;p2"/>
            <p:cNvGrpSpPr/>
            <p:nvPr/>
          </p:nvGrpSpPr>
          <p:grpSpPr>
            <a:xfrm>
              <a:off x="4801525" y="3434875"/>
              <a:ext cx="3429750" cy="896675"/>
              <a:chOff x="4115550" y="0"/>
              <a:chExt cx="3429750" cy="896675"/>
            </a:xfrm>
          </p:grpSpPr>
          <p:pic>
            <p:nvPicPr>
              <p:cNvPr id="34" name="Google Shape;34;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5" name="Google Shape;35;p2"/>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36" name="Google Shape;36;p2"/>
            <p:cNvGrpSpPr/>
            <p:nvPr/>
          </p:nvGrpSpPr>
          <p:grpSpPr>
            <a:xfrm>
              <a:off x="4115550" y="2747250"/>
              <a:ext cx="3429750" cy="896675"/>
              <a:chOff x="4115550" y="0"/>
              <a:chExt cx="3429750" cy="896675"/>
            </a:xfrm>
          </p:grpSpPr>
          <p:pic>
            <p:nvPicPr>
              <p:cNvPr id="37" name="Google Shape;37;p2"/>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38" name="Google Shape;38;p2"/>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39" name="Google Shape;39;p2"/>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14"/>
        <p:cNvGrpSpPr/>
        <p:nvPr/>
      </p:nvGrpSpPr>
      <p:grpSpPr>
        <a:xfrm>
          <a:off x="0" y="0"/>
          <a:ext cx="0" cy="0"/>
          <a:chOff x="0" y="0"/>
          <a:chExt cx="0" cy="0"/>
        </a:xfrm>
      </p:grpSpPr>
      <p:grpSp>
        <p:nvGrpSpPr>
          <p:cNvPr id="115" name="Google Shape;115;p5"/>
          <p:cNvGrpSpPr/>
          <p:nvPr/>
        </p:nvGrpSpPr>
        <p:grpSpPr>
          <a:xfrm flipH="1">
            <a:off x="4363774" y="-3213"/>
            <a:ext cx="4780226" cy="2116171"/>
            <a:chOff x="0" y="0"/>
            <a:chExt cx="5072935" cy="2245751"/>
          </a:xfrm>
        </p:grpSpPr>
        <p:pic>
          <p:nvPicPr>
            <p:cNvPr id="116" name="Google Shape;116;p5"/>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17" name="Google Shape;117;p5"/>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18" name="Google Shape;118;p5"/>
            <p:cNvGrpSpPr/>
            <p:nvPr/>
          </p:nvGrpSpPr>
          <p:grpSpPr>
            <a:xfrm>
              <a:off x="0" y="846565"/>
              <a:ext cx="3381962" cy="552621"/>
              <a:chOff x="0" y="0"/>
              <a:chExt cx="5487525" cy="896675"/>
            </a:xfrm>
          </p:grpSpPr>
          <p:pic>
            <p:nvPicPr>
              <p:cNvPr id="119" name="Google Shape;119;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0" name="Google Shape;120;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1" name="Google Shape;121;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22" name="Google Shape;122;p5"/>
            <p:cNvGrpSpPr/>
            <p:nvPr/>
          </p:nvGrpSpPr>
          <p:grpSpPr>
            <a:xfrm>
              <a:off x="422766" y="423783"/>
              <a:ext cx="4650168" cy="552621"/>
              <a:chOff x="0" y="0"/>
              <a:chExt cx="7545300" cy="896675"/>
            </a:xfrm>
          </p:grpSpPr>
          <p:pic>
            <p:nvPicPr>
              <p:cNvPr id="123" name="Google Shape;123;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4" name="Google Shape;12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25" name="Google Shape;125;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26" name="Google Shape;126;p5"/>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27" name="Google Shape;127;p5"/>
            <p:cNvGrpSpPr/>
            <p:nvPr/>
          </p:nvGrpSpPr>
          <p:grpSpPr>
            <a:xfrm>
              <a:off x="0" y="0"/>
              <a:ext cx="4650168" cy="552621"/>
              <a:chOff x="0" y="0"/>
              <a:chExt cx="7545300" cy="896675"/>
            </a:xfrm>
          </p:grpSpPr>
          <p:pic>
            <p:nvPicPr>
              <p:cNvPr id="128" name="Google Shape;128;p5"/>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29" name="Google Shape;129;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0" name="Google Shape;130;p5"/>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31" name="Google Shape;131;p5"/>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32" name="Google Shape;132;p5"/>
          <p:cNvGrpSpPr/>
          <p:nvPr/>
        </p:nvGrpSpPr>
        <p:grpSpPr>
          <a:xfrm flipH="1">
            <a:off x="6" y="3953174"/>
            <a:ext cx="2390164" cy="1318453"/>
            <a:chOff x="6607482" y="3879952"/>
            <a:chExt cx="2536521" cy="1399186"/>
          </a:xfrm>
        </p:grpSpPr>
        <p:grpSp>
          <p:nvGrpSpPr>
            <p:cNvPr id="133" name="Google Shape;133;p5"/>
            <p:cNvGrpSpPr/>
            <p:nvPr/>
          </p:nvGrpSpPr>
          <p:grpSpPr>
            <a:xfrm>
              <a:off x="6607482" y="4726517"/>
              <a:ext cx="2113755" cy="552621"/>
              <a:chOff x="2057775" y="0"/>
              <a:chExt cx="3429750" cy="896675"/>
            </a:xfrm>
          </p:grpSpPr>
          <p:pic>
            <p:nvPicPr>
              <p:cNvPr id="134" name="Google Shape;134;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5" name="Google Shape;135;p5"/>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36" name="Google Shape;136;p5"/>
            <p:cNvGrpSpPr/>
            <p:nvPr/>
          </p:nvGrpSpPr>
          <p:grpSpPr>
            <a:xfrm>
              <a:off x="7030248" y="4303735"/>
              <a:ext cx="2113755" cy="552621"/>
              <a:chOff x="2057775" y="0"/>
              <a:chExt cx="3429750" cy="896675"/>
            </a:xfrm>
          </p:grpSpPr>
          <p:pic>
            <p:nvPicPr>
              <p:cNvPr id="137" name="Google Shape;137;p5"/>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38" name="Google Shape;138;p5"/>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39" name="Google Shape;139;p5"/>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40" name="Google Shape;140;p5"/>
          <p:cNvSpPr txBox="1">
            <a:spLocks noGrp="1"/>
          </p:cNvSpPr>
          <p:nvPr>
            <p:ph type="title"/>
          </p:nvPr>
        </p:nvSpPr>
        <p:spPr>
          <a:xfrm>
            <a:off x="776450" y="402700"/>
            <a:ext cx="3587400" cy="856800"/>
          </a:xfrm>
          <a:prstGeom prst="rect">
            <a:avLst/>
          </a:prstGeom>
        </p:spPr>
        <p:txBody>
          <a:bodyPr spcFirstLastPara="1" wrap="square" lIns="0" tIns="0" rIns="0" bIns="0"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41" name="Google Shape;141;p5"/>
          <p:cNvSpPr txBox="1">
            <a:spLocks noGrp="1"/>
          </p:cNvSpPr>
          <p:nvPr>
            <p:ph type="body" idx="1"/>
          </p:nvPr>
        </p:nvSpPr>
        <p:spPr>
          <a:xfrm>
            <a:off x="776450" y="1524375"/>
            <a:ext cx="7591200" cy="29325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a:lvl1pPr>
            <a:lvl2pPr marL="914400" lvl="1" indent="-355600">
              <a:spcBef>
                <a:spcPts val="600"/>
              </a:spcBef>
              <a:spcAft>
                <a:spcPts val="0"/>
              </a:spcAft>
              <a:buSzPts val="2000"/>
              <a:buChar char="❏"/>
              <a:defRPr/>
            </a:lvl2pPr>
            <a:lvl3pPr marL="1371600" lvl="2" indent="-355600">
              <a:spcBef>
                <a:spcPts val="600"/>
              </a:spcBef>
              <a:spcAft>
                <a:spcPts val="0"/>
              </a:spcAft>
              <a:buSzPts val="20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142" name="Google Shape;142;p5"/>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43"/>
        <p:cNvGrpSpPr/>
        <p:nvPr/>
      </p:nvGrpSpPr>
      <p:grpSpPr>
        <a:xfrm>
          <a:off x="0" y="0"/>
          <a:ext cx="0" cy="0"/>
          <a:chOff x="0" y="0"/>
          <a:chExt cx="0" cy="0"/>
        </a:xfrm>
      </p:grpSpPr>
      <p:grpSp>
        <p:nvGrpSpPr>
          <p:cNvPr id="144" name="Google Shape;144;p6"/>
          <p:cNvGrpSpPr/>
          <p:nvPr/>
        </p:nvGrpSpPr>
        <p:grpSpPr>
          <a:xfrm flipH="1">
            <a:off x="4363774" y="-3213"/>
            <a:ext cx="4780226" cy="2116171"/>
            <a:chOff x="0" y="0"/>
            <a:chExt cx="5072935" cy="2245751"/>
          </a:xfrm>
        </p:grpSpPr>
        <p:pic>
          <p:nvPicPr>
            <p:cNvPr id="145" name="Google Shape;145;p6"/>
            <p:cNvPicPr preferRelativeResize="0"/>
            <p:nvPr/>
          </p:nvPicPr>
          <p:blipFill>
            <a:blip r:embed="rId2">
              <a:alphaModFix/>
            </a:blip>
            <a:stretch>
              <a:fillRect/>
            </a:stretch>
          </p:blipFill>
          <p:spPr>
            <a:xfrm>
              <a:off x="0" y="1693130"/>
              <a:ext cx="845548" cy="552621"/>
            </a:xfrm>
            <a:prstGeom prst="rect">
              <a:avLst/>
            </a:prstGeom>
            <a:noFill/>
            <a:ln>
              <a:noFill/>
            </a:ln>
          </p:spPr>
        </p:pic>
        <p:pic>
          <p:nvPicPr>
            <p:cNvPr id="146" name="Google Shape;146;p6"/>
            <p:cNvPicPr preferRelativeResize="0"/>
            <p:nvPr/>
          </p:nvPicPr>
          <p:blipFill>
            <a:blip r:embed="rId2">
              <a:alphaModFix/>
            </a:blip>
            <a:stretch>
              <a:fillRect/>
            </a:stretch>
          </p:blipFill>
          <p:spPr>
            <a:xfrm>
              <a:off x="422766" y="1270348"/>
              <a:ext cx="845548" cy="552621"/>
            </a:xfrm>
            <a:prstGeom prst="rect">
              <a:avLst/>
            </a:prstGeom>
            <a:noFill/>
            <a:ln>
              <a:noFill/>
            </a:ln>
          </p:spPr>
        </p:pic>
        <p:grpSp>
          <p:nvGrpSpPr>
            <p:cNvPr id="147" name="Google Shape;147;p6"/>
            <p:cNvGrpSpPr/>
            <p:nvPr/>
          </p:nvGrpSpPr>
          <p:grpSpPr>
            <a:xfrm>
              <a:off x="0" y="846565"/>
              <a:ext cx="3381962" cy="552621"/>
              <a:chOff x="0" y="0"/>
              <a:chExt cx="5487525" cy="896675"/>
            </a:xfrm>
          </p:grpSpPr>
          <p:pic>
            <p:nvPicPr>
              <p:cNvPr id="148" name="Google Shape;148;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49" name="Google Shape;149;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0" name="Google Shape;150;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51" name="Google Shape;151;p6"/>
            <p:cNvGrpSpPr/>
            <p:nvPr/>
          </p:nvGrpSpPr>
          <p:grpSpPr>
            <a:xfrm>
              <a:off x="422766" y="423783"/>
              <a:ext cx="4650168" cy="552621"/>
              <a:chOff x="0" y="0"/>
              <a:chExt cx="7545300" cy="896675"/>
            </a:xfrm>
          </p:grpSpPr>
          <p:pic>
            <p:nvPicPr>
              <p:cNvPr id="152" name="Google Shape;152;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3" name="Google Shape;15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4" name="Google Shape;154;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55" name="Google Shape;155;p6"/>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156" name="Google Shape;156;p6"/>
            <p:cNvGrpSpPr/>
            <p:nvPr/>
          </p:nvGrpSpPr>
          <p:grpSpPr>
            <a:xfrm>
              <a:off x="0" y="0"/>
              <a:ext cx="4650168" cy="552621"/>
              <a:chOff x="0" y="0"/>
              <a:chExt cx="7545300" cy="896675"/>
            </a:xfrm>
          </p:grpSpPr>
          <p:pic>
            <p:nvPicPr>
              <p:cNvPr id="157" name="Google Shape;157;p6"/>
              <p:cNvPicPr preferRelativeResize="0"/>
              <p:nvPr/>
            </p:nvPicPr>
            <p:blipFill>
              <a:blip r:embed="rId2">
                <a:alphaModFix/>
              </a:blip>
              <a:stretch>
                <a:fillRect/>
              </a:stretch>
            </p:blipFill>
            <p:spPr>
              <a:xfrm>
                <a:off x="0" y="0"/>
                <a:ext cx="1371975" cy="896675"/>
              </a:xfrm>
              <a:prstGeom prst="rect">
                <a:avLst/>
              </a:prstGeom>
              <a:noFill/>
              <a:ln>
                <a:noFill/>
              </a:ln>
            </p:spPr>
          </p:pic>
          <p:pic>
            <p:nvPicPr>
              <p:cNvPr id="158" name="Google Shape;158;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59" name="Google Shape;159;p6"/>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160" name="Google Shape;160;p6"/>
              <p:cNvPicPr preferRelativeResize="0"/>
              <p:nvPr/>
            </p:nvPicPr>
            <p:blipFill>
              <a:blip r:embed="rId2">
                <a:alphaModFix/>
              </a:blip>
              <a:stretch>
                <a:fillRect/>
              </a:stretch>
            </p:blipFill>
            <p:spPr>
              <a:xfrm>
                <a:off x="6173325" y="0"/>
                <a:ext cx="1371975" cy="896675"/>
              </a:xfrm>
              <a:prstGeom prst="rect">
                <a:avLst/>
              </a:prstGeom>
              <a:noFill/>
              <a:ln>
                <a:noFill/>
              </a:ln>
            </p:spPr>
          </p:pic>
        </p:grpSp>
      </p:grpSp>
      <p:grpSp>
        <p:nvGrpSpPr>
          <p:cNvPr id="161" name="Google Shape;161;p6"/>
          <p:cNvGrpSpPr/>
          <p:nvPr/>
        </p:nvGrpSpPr>
        <p:grpSpPr>
          <a:xfrm flipH="1">
            <a:off x="6" y="3953174"/>
            <a:ext cx="2390164" cy="1318453"/>
            <a:chOff x="6607482" y="3879952"/>
            <a:chExt cx="2536521" cy="1399186"/>
          </a:xfrm>
        </p:grpSpPr>
        <p:grpSp>
          <p:nvGrpSpPr>
            <p:cNvPr id="162" name="Google Shape;162;p6"/>
            <p:cNvGrpSpPr/>
            <p:nvPr/>
          </p:nvGrpSpPr>
          <p:grpSpPr>
            <a:xfrm>
              <a:off x="6607482" y="4726517"/>
              <a:ext cx="2113755" cy="552621"/>
              <a:chOff x="2057775" y="0"/>
              <a:chExt cx="3429750" cy="896675"/>
            </a:xfrm>
          </p:grpSpPr>
          <p:pic>
            <p:nvPicPr>
              <p:cNvPr id="163" name="Google Shape;163;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4" name="Google Shape;164;p6"/>
              <p:cNvPicPr preferRelativeResize="0"/>
              <p:nvPr/>
            </p:nvPicPr>
            <p:blipFill>
              <a:blip r:embed="rId2">
                <a:alphaModFix/>
              </a:blip>
              <a:stretch>
                <a:fillRect/>
              </a:stretch>
            </p:blipFill>
            <p:spPr>
              <a:xfrm>
                <a:off x="4115550" y="0"/>
                <a:ext cx="1371975" cy="896675"/>
              </a:xfrm>
              <a:prstGeom prst="rect">
                <a:avLst/>
              </a:prstGeom>
              <a:noFill/>
              <a:ln>
                <a:noFill/>
              </a:ln>
            </p:spPr>
          </p:pic>
        </p:grpSp>
        <p:grpSp>
          <p:nvGrpSpPr>
            <p:cNvPr id="165" name="Google Shape;165;p6"/>
            <p:cNvGrpSpPr/>
            <p:nvPr/>
          </p:nvGrpSpPr>
          <p:grpSpPr>
            <a:xfrm>
              <a:off x="7030248" y="4303735"/>
              <a:ext cx="2113755" cy="552621"/>
              <a:chOff x="2057775" y="0"/>
              <a:chExt cx="3429750" cy="896675"/>
            </a:xfrm>
          </p:grpSpPr>
          <p:pic>
            <p:nvPicPr>
              <p:cNvPr id="166" name="Google Shape;166;p6"/>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167" name="Google Shape;167;p6"/>
              <p:cNvPicPr preferRelativeResize="0"/>
              <p:nvPr/>
            </p:nvPicPr>
            <p:blipFill>
              <a:blip r:embed="rId2">
                <a:alphaModFix/>
              </a:blip>
              <a:stretch>
                <a:fillRect/>
              </a:stretch>
            </p:blipFill>
            <p:spPr>
              <a:xfrm>
                <a:off x="4115550" y="0"/>
                <a:ext cx="1371975" cy="896675"/>
              </a:xfrm>
              <a:prstGeom prst="rect">
                <a:avLst/>
              </a:prstGeom>
              <a:noFill/>
              <a:ln>
                <a:noFill/>
              </a:ln>
            </p:spPr>
          </p:pic>
        </p:grpSp>
        <p:pic>
          <p:nvPicPr>
            <p:cNvPr id="168" name="Google Shape;168;p6"/>
            <p:cNvPicPr preferRelativeResize="0"/>
            <p:nvPr/>
          </p:nvPicPr>
          <p:blipFill>
            <a:blip r:embed="rId2">
              <a:alphaModFix/>
            </a:blip>
            <a:stretch>
              <a:fillRect/>
            </a:stretch>
          </p:blipFill>
          <p:spPr>
            <a:xfrm>
              <a:off x="7875688" y="3879952"/>
              <a:ext cx="845548" cy="552621"/>
            </a:xfrm>
            <a:prstGeom prst="rect">
              <a:avLst/>
            </a:prstGeom>
            <a:noFill/>
            <a:ln>
              <a:noFill/>
            </a:ln>
          </p:spPr>
        </p:pic>
      </p:grpSp>
      <p:sp>
        <p:nvSpPr>
          <p:cNvPr id="169" name="Google Shape;169;p6"/>
          <p:cNvSpPr txBox="1">
            <a:spLocks noGrp="1"/>
          </p:cNvSpPr>
          <p:nvPr>
            <p:ph type="title"/>
          </p:nvPr>
        </p:nvSpPr>
        <p:spPr>
          <a:xfrm>
            <a:off x="776450" y="402700"/>
            <a:ext cx="3587400" cy="856800"/>
          </a:xfrm>
          <a:prstGeom prst="rect">
            <a:avLst/>
          </a:prstGeom>
        </p:spPr>
        <p:txBody>
          <a:bodyPr spcFirstLastPara="1" wrap="square" lIns="0" tIns="0" rIns="0" bIns="0" anchor="b"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170" name="Google Shape;170;p6"/>
          <p:cNvSpPr txBox="1">
            <a:spLocks noGrp="1"/>
          </p:cNvSpPr>
          <p:nvPr>
            <p:ph type="body" idx="1"/>
          </p:nvPr>
        </p:nvSpPr>
        <p:spPr>
          <a:xfrm>
            <a:off x="776450" y="1524375"/>
            <a:ext cx="3587400" cy="3077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a:lvl1pPr>
            <a:lvl2pPr marL="914400" lvl="1" indent="-355600">
              <a:spcBef>
                <a:spcPts val="600"/>
              </a:spcBef>
              <a:spcAft>
                <a:spcPts val="0"/>
              </a:spcAft>
              <a:buSzPts val="2000"/>
              <a:buChar char="❏"/>
              <a:defRPr/>
            </a:lvl2pPr>
            <a:lvl3pPr marL="1371600" lvl="2" indent="-355600">
              <a:spcBef>
                <a:spcPts val="600"/>
              </a:spcBef>
              <a:spcAft>
                <a:spcPts val="0"/>
              </a:spcAft>
              <a:buSzPts val="20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171" name="Google Shape;171;p6"/>
          <p:cNvSpPr txBox="1">
            <a:spLocks noGrp="1"/>
          </p:cNvSpPr>
          <p:nvPr>
            <p:ph type="body" idx="2"/>
          </p:nvPr>
        </p:nvSpPr>
        <p:spPr>
          <a:xfrm>
            <a:off x="4780150" y="1524375"/>
            <a:ext cx="3587400" cy="3077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a:lvl1pPr>
            <a:lvl2pPr marL="914400" lvl="1" indent="-355600">
              <a:spcBef>
                <a:spcPts val="600"/>
              </a:spcBef>
              <a:spcAft>
                <a:spcPts val="0"/>
              </a:spcAft>
              <a:buSzPts val="2000"/>
              <a:buChar char="❏"/>
              <a:defRPr/>
            </a:lvl2pPr>
            <a:lvl3pPr marL="1371600" lvl="2" indent="-355600">
              <a:spcBef>
                <a:spcPts val="600"/>
              </a:spcBef>
              <a:spcAft>
                <a:spcPts val="0"/>
              </a:spcAft>
              <a:buSzPts val="20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172" name="Google Shape;172;p6"/>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big emboss" type="blank">
  <p:cSld name="BLANK">
    <p:spTree>
      <p:nvGrpSpPr>
        <p:cNvPr id="1" name="Shape 260"/>
        <p:cNvGrpSpPr/>
        <p:nvPr/>
      </p:nvGrpSpPr>
      <p:grpSpPr>
        <a:xfrm>
          <a:off x="0" y="0"/>
          <a:ext cx="0" cy="0"/>
          <a:chOff x="0" y="0"/>
          <a:chExt cx="0" cy="0"/>
        </a:xfrm>
      </p:grpSpPr>
      <p:sp>
        <p:nvSpPr>
          <p:cNvPr id="261" name="Google Shape;261;p10"/>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62" name="Google Shape;262;p10"/>
          <p:cNvGrpSpPr/>
          <p:nvPr/>
        </p:nvGrpSpPr>
        <p:grpSpPr>
          <a:xfrm flipH="1">
            <a:off x="5714250" y="0"/>
            <a:ext cx="3429750" cy="3643925"/>
            <a:chOff x="0" y="0"/>
            <a:chExt cx="3429750" cy="3643925"/>
          </a:xfrm>
        </p:grpSpPr>
        <p:pic>
          <p:nvPicPr>
            <p:cNvPr id="263" name="Google Shape;263;p10"/>
            <p:cNvPicPr preferRelativeResize="0"/>
            <p:nvPr/>
          </p:nvPicPr>
          <p:blipFill>
            <a:blip r:embed="rId2">
              <a:alphaModFix/>
            </a:blip>
            <a:stretch>
              <a:fillRect/>
            </a:stretch>
          </p:blipFill>
          <p:spPr>
            <a:xfrm>
              <a:off x="0" y="2747250"/>
              <a:ext cx="1371975" cy="896675"/>
            </a:xfrm>
            <a:prstGeom prst="rect">
              <a:avLst/>
            </a:prstGeom>
            <a:noFill/>
            <a:ln>
              <a:noFill/>
            </a:ln>
          </p:spPr>
        </p:pic>
        <p:pic>
          <p:nvPicPr>
            <p:cNvPr id="264" name="Google Shape;264;p10"/>
            <p:cNvPicPr preferRelativeResize="0"/>
            <p:nvPr/>
          </p:nvPicPr>
          <p:blipFill>
            <a:blip r:embed="rId2">
              <a:alphaModFix/>
            </a:blip>
            <a:stretch>
              <a:fillRect/>
            </a:stretch>
          </p:blipFill>
          <p:spPr>
            <a:xfrm>
              <a:off x="685975" y="2061250"/>
              <a:ext cx="1371975" cy="896675"/>
            </a:xfrm>
            <a:prstGeom prst="rect">
              <a:avLst/>
            </a:prstGeom>
            <a:noFill/>
            <a:ln>
              <a:noFill/>
            </a:ln>
          </p:spPr>
        </p:pic>
        <p:pic>
          <p:nvPicPr>
            <p:cNvPr id="265" name="Google Shape;265;p10"/>
            <p:cNvPicPr preferRelativeResize="0"/>
            <p:nvPr/>
          </p:nvPicPr>
          <p:blipFill>
            <a:blip r:embed="rId2">
              <a:alphaModFix/>
            </a:blip>
            <a:stretch>
              <a:fillRect/>
            </a:stretch>
          </p:blipFill>
          <p:spPr>
            <a:xfrm>
              <a:off x="0" y="1373625"/>
              <a:ext cx="1371975" cy="896675"/>
            </a:xfrm>
            <a:prstGeom prst="rect">
              <a:avLst/>
            </a:prstGeom>
            <a:noFill/>
            <a:ln>
              <a:noFill/>
            </a:ln>
          </p:spPr>
        </p:pic>
        <p:pic>
          <p:nvPicPr>
            <p:cNvPr id="266" name="Google Shape;266;p10"/>
            <p:cNvPicPr preferRelativeResize="0"/>
            <p:nvPr/>
          </p:nvPicPr>
          <p:blipFill>
            <a:blip r:embed="rId2">
              <a:alphaModFix/>
            </a:blip>
            <a:stretch>
              <a:fillRect/>
            </a:stretch>
          </p:blipFill>
          <p:spPr>
            <a:xfrm>
              <a:off x="685975" y="687625"/>
              <a:ext cx="1371975" cy="896675"/>
            </a:xfrm>
            <a:prstGeom prst="rect">
              <a:avLst/>
            </a:prstGeom>
            <a:noFill/>
            <a:ln>
              <a:noFill/>
            </a:ln>
          </p:spPr>
        </p:pic>
        <p:grpSp>
          <p:nvGrpSpPr>
            <p:cNvPr id="267" name="Google Shape;267;p10"/>
            <p:cNvGrpSpPr/>
            <p:nvPr/>
          </p:nvGrpSpPr>
          <p:grpSpPr>
            <a:xfrm>
              <a:off x="0" y="0"/>
              <a:ext cx="3429750" cy="896675"/>
              <a:chOff x="0" y="0"/>
              <a:chExt cx="3429750" cy="896675"/>
            </a:xfrm>
          </p:grpSpPr>
          <p:pic>
            <p:nvPicPr>
              <p:cNvPr id="268" name="Google Shape;268;p10"/>
              <p:cNvPicPr preferRelativeResize="0"/>
              <p:nvPr/>
            </p:nvPicPr>
            <p:blipFill>
              <a:blip r:embed="rId2">
                <a:alphaModFix/>
              </a:blip>
              <a:stretch>
                <a:fillRect/>
              </a:stretch>
            </p:blipFill>
            <p:spPr>
              <a:xfrm>
                <a:off x="0" y="0"/>
                <a:ext cx="1371975" cy="896675"/>
              </a:xfrm>
              <a:prstGeom prst="rect">
                <a:avLst/>
              </a:prstGeom>
              <a:noFill/>
              <a:ln>
                <a:noFill/>
              </a:ln>
            </p:spPr>
          </p:pic>
          <p:pic>
            <p:nvPicPr>
              <p:cNvPr id="269" name="Google Shape;269;p10"/>
              <p:cNvPicPr preferRelativeResize="0"/>
              <p:nvPr/>
            </p:nvPicPr>
            <p:blipFill>
              <a:blip r:embed="rId2">
                <a:alphaModFix/>
              </a:blip>
              <a:stretch>
                <a:fillRect/>
              </a:stretch>
            </p:blipFill>
            <p:spPr>
              <a:xfrm>
                <a:off x="2057775" y="0"/>
                <a:ext cx="1371975" cy="896675"/>
              </a:xfrm>
              <a:prstGeom prst="rect">
                <a:avLst/>
              </a:prstGeom>
              <a:noFill/>
              <a:ln>
                <a:noFill/>
              </a:ln>
            </p:spPr>
          </p:pic>
        </p:grpSp>
      </p:grpSp>
      <p:grpSp>
        <p:nvGrpSpPr>
          <p:cNvPr id="270" name="Google Shape;270;p10"/>
          <p:cNvGrpSpPr/>
          <p:nvPr/>
        </p:nvGrpSpPr>
        <p:grpSpPr>
          <a:xfrm flipH="1">
            <a:off x="0" y="3095415"/>
            <a:ext cx="5487525" cy="2270300"/>
            <a:chOff x="2743750" y="2061250"/>
            <a:chExt cx="5487525" cy="2270300"/>
          </a:xfrm>
        </p:grpSpPr>
        <p:grpSp>
          <p:nvGrpSpPr>
            <p:cNvPr id="271" name="Google Shape;271;p10"/>
            <p:cNvGrpSpPr/>
            <p:nvPr/>
          </p:nvGrpSpPr>
          <p:grpSpPr>
            <a:xfrm>
              <a:off x="2743750" y="3434875"/>
              <a:ext cx="5487525" cy="896675"/>
              <a:chOff x="2057775" y="0"/>
              <a:chExt cx="5487525" cy="896675"/>
            </a:xfrm>
          </p:grpSpPr>
          <p:pic>
            <p:nvPicPr>
              <p:cNvPr id="272" name="Google Shape;272;p10"/>
              <p:cNvPicPr preferRelativeResize="0"/>
              <p:nvPr/>
            </p:nvPicPr>
            <p:blipFill>
              <a:blip r:embed="rId2">
                <a:alphaModFix/>
              </a:blip>
              <a:stretch>
                <a:fillRect/>
              </a:stretch>
            </p:blipFill>
            <p:spPr>
              <a:xfrm>
                <a:off x="2057775" y="0"/>
                <a:ext cx="1371975" cy="896675"/>
              </a:xfrm>
              <a:prstGeom prst="rect">
                <a:avLst/>
              </a:prstGeom>
              <a:noFill/>
              <a:ln>
                <a:noFill/>
              </a:ln>
            </p:spPr>
          </p:pic>
          <p:pic>
            <p:nvPicPr>
              <p:cNvPr id="273" name="Google Shape;273;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4" name="Google Shape;274;p10"/>
              <p:cNvPicPr preferRelativeResize="0"/>
              <p:nvPr/>
            </p:nvPicPr>
            <p:blipFill>
              <a:blip r:embed="rId2">
                <a:alphaModFix/>
              </a:blip>
              <a:stretch>
                <a:fillRect/>
              </a:stretch>
            </p:blipFill>
            <p:spPr>
              <a:xfrm>
                <a:off x="6173325" y="0"/>
                <a:ext cx="1371975" cy="896675"/>
              </a:xfrm>
              <a:prstGeom prst="rect">
                <a:avLst/>
              </a:prstGeom>
              <a:noFill/>
              <a:ln>
                <a:noFill/>
              </a:ln>
            </p:spPr>
          </p:pic>
        </p:grpSp>
        <p:grpSp>
          <p:nvGrpSpPr>
            <p:cNvPr id="275" name="Google Shape;275;p10"/>
            <p:cNvGrpSpPr/>
            <p:nvPr/>
          </p:nvGrpSpPr>
          <p:grpSpPr>
            <a:xfrm>
              <a:off x="4115550" y="2747250"/>
              <a:ext cx="3429750" cy="896675"/>
              <a:chOff x="4115550" y="0"/>
              <a:chExt cx="3429750" cy="896675"/>
            </a:xfrm>
          </p:grpSpPr>
          <p:pic>
            <p:nvPicPr>
              <p:cNvPr id="276" name="Google Shape;276;p10"/>
              <p:cNvPicPr preferRelativeResize="0"/>
              <p:nvPr/>
            </p:nvPicPr>
            <p:blipFill>
              <a:blip r:embed="rId2">
                <a:alphaModFix/>
              </a:blip>
              <a:stretch>
                <a:fillRect/>
              </a:stretch>
            </p:blipFill>
            <p:spPr>
              <a:xfrm>
                <a:off x="4115550" y="0"/>
                <a:ext cx="1371975" cy="896675"/>
              </a:xfrm>
              <a:prstGeom prst="rect">
                <a:avLst/>
              </a:prstGeom>
              <a:noFill/>
              <a:ln>
                <a:noFill/>
              </a:ln>
            </p:spPr>
          </p:pic>
          <p:pic>
            <p:nvPicPr>
              <p:cNvPr id="277" name="Google Shape;277;p10"/>
              <p:cNvPicPr preferRelativeResize="0"/>
              <p:nvPr/>
            </p:nvPicPr>
            <p:blipFill>
              <a:blip r:embed="rId2">
                <a:alphaModFix/>
              </a:blip>
              <a:stretch>
                <a:fillRect/>
              </a:stretch>
            </p:blipFill>
            <p:spPr>
              <a:xfrm>
                <a:off x="6173325" y="0"/>
                <a:ext cx="1371975" cy="896675"/>
              </a:xfrm>
              <a:prstGeom prst="rect">
                <a:avLst/>
              </a:prstGeom>
              <a:noFill/>
              <a:ln>
                <a:noFill/>
              </a:ln>
            </p:spPr>
          </p:pic>
        </p:grpSp>
        <p:pic>
          <p:nvPicPr>
            <p:cNvPr id="278" name="Google Shape;278;p10"/>
            <p:cNvPicPr preferRelativeResize="0"/>
            <p:nvPr/>
          </p:nvPicPr>
          <p:blipFill>
            <a:blip r:embed="rId2">
              <a:alphaModFix/>
            </a:blip>
            <a:stretch>
              <a:fillRect/>
            </a:stretch>
          </p:blipFill>
          <p:spPr>
            <a:xfrm>
              <a:off x="6859300" y="2061250"/>
              <a:ext cx="1371975" cy="89667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44000">
              <a:schemeClr val="lt2"/>
            </a:gs>
            <a:gs pos="72000">
              <a:schemeClr val="lt2"/>
            </a:gs>
            <a:gs pos="100000">
              <a:srgbClr val="D0D8E5"/>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6450" y="402700"/>
            <a:ext cx="3587400" cy="8568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1pPr>
            <a:lvl2pPr lvl="1">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2pPr>
            <a:lvl3pPr lvl="2">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3pPr>
            <a:lvl4pPr lvl="3">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4pPr>
            <a:lvl5pPr lvl="4">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5pPr>
            <a:lvl6pPr lvl="5">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6pPr>
            <a:lvl7pPr lvl="6">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7pPr>
            <a:lvl8pPr lvl="7">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8pPr>
            <a:lvl9pPr lvl="8">
              <a:spcBef>
                <a:spcPts val="0"/>
              </a:spcBef>
              <a:spcAft>
                <a:spcPts val="0"/>
              </a:spcAft>
              <a:buClr>
                <a:schemeClr val="dk1"/>
              </a:buClr>
              <a:buSzPts val="1800"/>
              <a:buFont typeface="Poppins"/>
              <a:buNone/>
              <a:defRPr sz="18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76450" y="1524375"/>
            <a:ext cx="7591200" cy="2932500"/>
          </a:xfrm>
          <a:prstGeom prst="rect">
            <a:avLst/>
          </a:prstGeom>
          <a:noFill/>
          <a:ln>
            <a:noFill/>
          </a:ln>
        </p:spPr>
        <p:txBody>
          <a:bodyPr spcFirstLastPara="1" wrap="square" lIns="0" tIns="0" rIns="0" bIns="0" anchor="t" anchorCtr="0">
            <a:noAutofit/>
          </a:bodyPr>
          <a:lstStyle>
            <a:lvl1pPr marL="457200" lvl="0"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1pPr>
            <a:lvl2pPr marL="914400" lvl="1"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2pPr>
            <a:lvl3pPr marL="1371600" lvl="2"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3pPr>
            <a:lvl4pPr marL="1828800" lvl="3"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4pPr>
            <a:lvl5pPr marL="2286000" lvl="4"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5pPr>
            <a:lvl6pPr marL="2743200" lvl="5"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6pPr>
            <a:lvl7pPr marL="3200400" lvl="6"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7pPr>
            <a:lvl8pPr marL="3657600" lvl="7"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8pPr>
            <a:lvl9pPr marL="4114800" lvl="8" indent="-355600">
              <a:lnSpc>
                <a:spcPct val="120000"/>
              </a:lnSpc>
              <a:spcBef>
                <a:spcPts val="600"/>
              </a:spcBef>
              <a:spcAft>
                <a:spcPts val="0"/>
              </a:spcAft>
              <a:buClr>
                <a:schemeClr val="accent6"/>
              </a:buClr>
              <a:buSzPts val="2000"/>
              <a:buFont typeface="Montserrat Light"/>
              <a:buChar char="❏"/>
              <a:defRPr sz="20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729400" y="4734075"/>
            <a:ext cx="414600" cy="409500"/>
          </a:xfrm>
          <a:prstGeom prst="rect">
            <a:avLst/>
          </a:prstGeom>
          <a:noFill/>
          <a:ln>
            <a:noFill/>
          </a:ln>
        </p:spPr>
        <p:txBody>
          <a:bodyPr spcFirstLastPara="1" wrap="square" lIns="0" tIns="0" rIns="0" bIns="0" anchor="ctr" anchorCtr="0">
            <a:noAutofit/>
          </a:bodyPr>
          <a:lstStyle>
            <a:lvl1pPr lvl="0" algn="ctr">
              <a:buNone/>
              <a:defRPr sz="1300">
                <a:solidFill>
                  <a:schemeClr val="dk2"/>
                </a:solidFill>
                <a:latin typeface="Montserrat Light"/>
                <a:ea typeface="Montserrat Light"/>
                <a:cs typeface="Montserrat Light"/>
                <a:sym typeface="Montserrat Light"/>
              </a:defRPr>
            </a:lvl1pPr>
            <a:lvl2pPr lvl="1" algn="ctr">
              <a:buNone/>
              <a:defRPr sz="1300">
                <a:solidFill>
                  <a:schemeClr val="dk2"/>
                </a:solidFill>
                <a:latin typeface="Montserrat Light"/>
                <a:ea typeface="Montserrat Light"/>
                <a:cs typeface="Montserrat Light"/>
                <a:sym typeface="Montserrat Light"/>
              </a:defRPr>
            </a:lvl2pPr>
            <a:lvl3pPr lvl="2" algn="ctr">
              <a:buNone/>
              <a:defRPr sz="1300">
                <a:solidFill>
                  <a:schemeClr val="dk2"/>
                </a:solidFill>
                <a:latin typeface="Montserrat Light"/>
                <a:ea typeface="Montserrat Light"/>
                <a:cs typeface="Montserrat Light"/>
                <a:sym typeface="Montserrat Light"/>
              </a:defRPr>
            </a:lvl3pPr>
            <a:lvl4pPr lvl="3" algn="ctr">
              <a:buNone/>
              <a:defRPr sz="1300">
                <a:solidFill>
                  <a:schemeClr val="dk2"/>
                </a:solidFill>
                <a:latin typeface="Montserrat Light"/>
                <a:ea typeface="Montserrat Light"/>
                <a:cs typeface="Montserrat Light"/>
                <a:sym typeface="Montserrat Light"/>
              </a:defRPr>
            </a:lvl4pPr>
            <a:lvl5pPr lvl="4" algn="ctr">
              <a:buNone/>
              <a:defRPr sz="1300">
                <a:solidFill>
                  <a:schemeClr val="dk2"/>
                </a:solidFill>
                <a:latin typeface="Montserrat Light"/>
                <a:ea typeface="Montserrat Light"/>
                <a:cs typeface="Montserrat Light"/>
                <a:sym typeface="Montserrat Light"/>
              </a:defRPr>
            </a:lvl5pPr>
            <a:lvl6pPr lvl="5" algn="ctr">
              <a:buNone/>
              <a:defRPr sz="1300">
                <a:solidFill>
                  <a:schemeClr val="dk2"/>
                </a:solidFill>
                <a:latin typeface="Montserrat Light"/>
                <a:ea typeface="Montserrat Light"/>
                <a:cs typeface="Montserrat Light"/>
                <a:sym typeface="Montserrat Light"/>
              </a:defRPr>
            </a:lvl6pPr>
            <a:lvl7pPr lvl="6" algn="ctr">
              <a:buNone/>
              <a:defRPr sz="1300">
                <a:solidFill>
                  <a:schemeClr val="dk2"/>
                </a:solidFill>
                <a:latin typeface="Montserrat Light"/>
                <a:ea typeface="Montserrat Light"/>
                <a:cs typeface="Montserrat Light"/>
                <a:sym typeface="Montserrat Light"/>
              </a:defRPr>
            </a:lvl7pPr>
            <a:lvl8pPr lvl="7" algn="ctr">
              <a:buNone/>
              <a:defRPr sz="1300">
                <a:solidFill>
                  <a:schemeClr val="dk2"/>
                </a:solidFill>
                <a:latin typeface="Montserrat Light"/>
                <a:ea typeface="Montserrat Light"/>
                <a:cs typeface="Montserrat Light"/>
                <a:sym typeface="Montserrat Light"/>
              </a:defRPr>
            </a:lvl8pPr>
            <a:lvl9pPr lvl="8" algn="ctr">
              <a:buNone/>
              <a:defRPr sz="1300">
                <a:solidFill>
                  <a:schemeClr val="dk2"/>
                </a:solidFill>
                <a:latin typeface="Montserrat Light"/>
                <a:ea typeface="Montserrat Light"/>
                <a:cs typeface="Montserrat Light"/>
                <a:sym typeface="Montserrat Ligh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2.JPG"/><Relationship Id="rId7" Type="http://schemas.openxmlformats.org/officeDocument/2006/relationships/oleObject" Target="../embeddings/oleObject2.bin"/><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emf"/><Relationship Id="rId5" Type="http://schemas.openxmlformats.org/officeDocument/2006/relationships/oleObject" Target="../embeddings/oleObject1.bin"/><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4.xml"/><Relationship Id="rId7" Type="http://schemas.openxmlformats.org/officeDocument/2006/relationships/image" Target="../media/image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notesSlide" Target="../notesSlides/notesSlide3.xml"/><Relationship Id="rId5" Type="http://schemas.openxmlformats.org/officeDocument/2006/relationships/slideLayout" Target="../slideLayouts/slideLayout3.xml"/><Relationship Id="rId10" Type="http://schemas.openxmlformats.org/officeDocument/2006/relationships/image" Target="../media/image7.png"/><Relationship Id="rId4" Type="http://schemas.openxmlformats.org/officeDocument/2006/relationships/tags" Target="../tags/tag5.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tags" Target="../tags/tag8.xml"/><Relationship Id="rId7" Type="http://schemas.openxmlformats.org/officeDocument/2006/relationships/image" Target="../media/image1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5.xml"/><Relationship Id="rId11" Type="http://schemas.openxmlformats.org/officeDocument/2006/relationships/image" Target="../media/image14.png"/><Relationship Id="rId5" Type="http://schemas.openxmlformats.org/officeDocument/2006/relationships/slideLayout" Target="../slideLayouts/slideLayout3.xml"/><Relationship Id="rId10" Type="http://schemas.openxmlformats.org/officeDocument/2006/relationships/image" Target="../media/image13.png"/><Relationship Id="rId4" Type="http://schemas.openxmlformats.org/officeDocument/2006/relationships/tags" Target="../tags/tag9.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3.xml"/><Relationship Id="rId26" Type="http://schemas.openxmlformats.org/officeDocument/2006/relationships/image" Target="../media/image17.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tags" Target="../tags/tag21.xml"/><Relationship Id="rId25" Type="http://schemas.openxmlformats.org/officeDocument/2006/relationships/image" Target="../media/image16.png"/><Relationship Id="rId2" Type="http://schemas.openxmlformats.org/officeDocument/2006/relationships/tags" Target="../tags/tag11.xml"/><Relationship Id="rId29" Type="http://schemas.openxmlformats.org/officeDocument/2006/relationships/image" Target="../media/image10.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15.png"/><Relationship Id="rId5" Type="http://schemas.openxmlformats.org/officeDocument/2006/relationships/tags" Target="../tags/tag14.xml"/><Relationship Id="rId23" Type="http://schemas.openxmlformats.org/officeDocument/2006/relationships/image" Target="../media/image49.png"/><Relationship Id="rId28" Type="http://schemas.openxmlformats.org/officeDocument/2006/relationships/image" Target="../media/image11.png"/><Relationship Id="rId10" Type="http://schemas.openxmlformats.org/officeDocument/2006/relationships/tags" Target="../tags/tag19.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6.xml"/><Relationship Id="rId27"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3.xml"/><Relationship Id="rId7" Type="http://schemas.openxmlformats.org/officeDocument/2006/relationships/image" Target="../media/image2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1">
                <a:lumMod val="0"/>
                <a:alpha val="0"/>
              </a:schemeClr>
            </a:gs>
            <a:gs pos="44000">
              <a:schemeClr val="lt2">
                <a:alpha val="88000"/>
                <a:lumMod val="71000"/>
              </a:schemeClr>
            </a:gs>
            <a:gs pos="72000">
              <a:schemeClr val="lt2"/>
            </a:gs>
            <a:gs pos="100000">
              <a:srgbClr val="D0D8E5"/>
            </a:gs>
          </a:gsLst>
          <a:path path="circle">
            <a:fillToRect r="100000" b="100000"/>
          </a:path>
          <a:tileRect l="-100000" t="-100000"/>
        </a:gradFill>
        <a:effectLst/>
      </p:bgPr>
    </p:bg>
    <p:spTree>
      <p:nvGrpSpPr>
        <p:cNvPr id="1" name="Shape 31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624" y="0"/>
            <a:ext cx="3365376" cy="5143500"/>
          </a:xfrm>
          <a:prstGeom prst="rect">
            <a:avLst/>
          </a:prstGeom>
        </p:spPr>
      </p:pic>
      <p:sp>
        <p:nvSpPr>
          <p:cNvPr id="311" name="Google Shape;311;p12"/>
          <p:cNvSpPr txBox="1">
            <a:spLocks noGrp="1"/>
          </p:cNvSpPr>
          <p:nvPr>
            <p:ph type="ctrTitle"/>
          </p:nvPr>
        </p:nvSpPr>
        <p:spPr>
          <a:xfrm>
            <a:off x="420414" y="220718"/>
            <a:ext cx="8282151" cy="4214648"/>
          </a:xfrm>
          <a:prstGeom prst="rect">
            <a:avLst/>
          </a:prstGeom>
        </p:spPr>
        <p:txBody>
          <a:bodyPr spcFirstLastPara="1" wrap="square" lIns="0" tIns="0" rIns="0" bIns="0" anchor="ctr" anchorCtr="0">
            <a:noAutofit/>
          </a:bodyPr>
          <a:lstStyle/>
          <a:p>
            <a:r>
              <a:rPr lang="en-US" sz="3600" b="0" dirty="0">
                <a:solidFill>
                  <a:schemeClr val="tx2">
                    <a:lumMod val="10000"/>
                  </a:schemeClr>
                </a:solidFill>
              </a:rPr>
              <a:t>INTEGER FACTORIZATION </a:t>
            </a:r>
            <a:br>
              <a:rPr lang="en-US" sz="3600" b="0" dirty="0">
                <a:solidFill>
                  <a:schemeClr val="tx2">
                    <a:lumMod val="10000"/>
                  </a:schemeClr>
                </a:solidFill>
              </a:rPr>
            </a:br>
            <a:r>
              <a:rPr lang="en-US" sz="3600" b="0" dirty="0">
                <a:solidFill>
                  <a:schemeClr val="tx2">
                    <a:lumMod val="10000"/>
                  </a:schemeClr>
                </a:solidFill>
              </a:rPr>
              <a:t>USING SHOR'S</a:t>
            </a:r>
            <a:br>
              <a:rPr lang="en-US" sz="3600" b="0" dirty="0">
                <a:solidFill>
                  <a:schemeClr val="tx2">
                    <a:lumMod val="10000"/>
                  </a:schemeClr>
                </a:solidFill>
              </a:rPr>
            </a:br>
            <a:r>
              <a:rPr lang="en-US" sz="3600" b="0" dirty="0">
                <a:solidFill>
                  <a:schemeClr val="tx2">
                    <a:lumMod val="10000"/>
                  </a:schemeClr>
                </a:solidFill>
              </a:rPr>
              <a:t>ALGORITHM AND ITS </a:t>
            </a:r>
            <a:br>
              <a:rPr lang="en-US" sz="3600" b="0" dirty="0">
                <a:solidFill>
                  <a:schemeClr val="tx2">
                    <a:lumMod val="10000"/>
                  </a:schemeClr>
                </a:solidFill>
              </a:rPr>
            </a:br>
            <a:r>
              <a:rPr lang="en-US" sz="3600" b="0" dirty="0">
                <a:solidFill>
                  <a:schemeClr val="tx2">
                    <a:lumMod val="10000"/>
                  </a:schemeClr>
                </a:solidFill>
              </a:rPr>
              <a:t>IMPLEMENTATION ON</a:t>
            </a:r>
            <a:br>
              <a:rPr lang="en-US" sz="3600" b="0" dirty="0">
                <a:solidFill>
                  <a:schemeClr val="tx2">
                    <a:lumMod val="10000"/>
                  </a:schemeClr>
                </a:solidFill>
              </a:rPr>
            </a:br>
            <a:r>
              <a:rPr lang="en-US" sz="3600" b="0" dirty="0">
                <a:solidFill>
                  <a:schemeClr val="tx2">
                    <a:lumMod val="10000"/>
                  </a:schemeClr>
                </a:solidFill>
              </a:rPr>
              <a:t>A QUANTUM COMPUTER</a:t>
            </a:r>
            <a:endParaRPr sz="3600" b="0" dirty="0">
              <a:solidFill>
                <a:schemeClr val="tx2">
                  <a:lumMod val="10000"/>
                </a:schemeClr>
              </a:solidFill>
            </a:endParaRPr>
          </a:p>
        </p:txBody>
      </p:sp>
      <p:sp>
        <p:nvSpPr>
          <p:cNvPr id="4" name="TextBox 3"/>
          <p:cNvSpPr txBox="1"/>
          <p:nvPr/>
        </p:nvSpPr>
        <p:spPr>
          <a:xfrm>
            <a:off x="104503" y="3796919"/>
            <a:ext cx="2534194" cy="738664"/>
          </a:xfrm>
          <a:prstGeom prst="rect">
            <a:avLst/>
          </a:prstGeom>
          <a:noFill/>
        </p:spPr>
        <p:txBody>
          <a:bodyPr wrap="square" rtlCol="0">
            <a:spAutoFit/>
          </a:bodyPr>
          <a:lstStyle/>
          <a:p>
            <a:r>
              <a:rPr lang="en-US" u="sng" dirty="0"/>
              <a:t>Presenter</a:t>
            </a:r>
          </a:p>
          <a:p>
            <a:r>
              <a:rPr lang="en-US" dirty="0"/>
              <a:t>Aman Ganeju</a:t>
            </a:r>
          </a:p>
          <a:p>
            <a:r>
              <a:rPr lang="en-US" dirty="0"/>
              <a:t>Roll no:4080023</a:t>
            </a:r>
          </a:p>
        </p:txBody>
      </p:sp>
      <p:sp>
        <p:nvSpPr>
          <p:cNvPr id="6" name="TextBox 5"/>
          <p:cNvSpPr txBox="1"/>
          <p:nvPr/>
        </p:nvSpPr>
        <p:spPr>
          <a:xfrm>
            <a:off x="3086475" y="3796919"/>
            <a:ext cx="2534194" cy="1169551"/>
          </a:xfrm>
          <a:prstGeom prst="rect">
            <a:avLst/>
          </a:prstGeom>
          <a:noFill/>
        </p:spPr>
        <p:txBody>
          <a:bodyPr wrap="square" rtlCol="0">
            <a:spAutoFit/>
          </a:bodyPr>
          <a:lstStyle/>
          <a:p>
            <a:pPr algn="r"/>
            <a:r>
              <a:rPr lang="en-US" u="sng" dirty="0"/>
              <a:t>Supervisors</a:t>
            </a:r>
          </a:p>
          <a:p>
            <a:pPr algn="r"/>
            <a:r>
              <a:rPr lang="en-US" dirty="0"/>
              <a:t>Om Krishna </a:t>
            </a:r>
            <a:r>
              <a:rPr lang="en-US" dirty="0" err="1"/>
              <a:t>Suwal,PhD</a:t>
            </a:r>
            <a:r>
              <a:rPr lang="en-US" dirty="0"/>
              <a:t>,</a:t>
            </a:r>
          </a:p>
          <a:p>
            <a:pPr algn="r"/>
            <a:r>
              <a:rPr lang="en-US" dirty="0" err="1"/>
              <a:t>Dibakar</a:t>
            </a:r>
            <a:r>
              <a:rPr lang="en-US" dirty="0"/>
              <a:t> </a:t>
            </a:r>
            <a:r>
              <a:rPr lang="en-US" dirty="0" err="1"/>
              <a:t>Sigdel,PhD</a:t>
            </a:r>
            <a:r>
              <a:rPr lang="en-US" dirty="0"/>
              <a:t>, </a:t>
            </a:r>
          </a:p>
          <a:p>
            <a:pPr algn="r"/>
            <a:r>
              <a:rPr lang="en-US" dirty="0"/>
              <a:t>Shree Krishna </a:t>
            </a:r>
            <a:r>
              <a:rPr lang="en-US" dirty="0" err="1"/>
              <a:t>Bhattarai,PhD</a:t>
            </a:r>
            <a:r>
              <a:rPr lang="en-US" dirty="0"/>
              <a:t>. </a:t>
            </a:r>
          </a:p>
          <a:p>
            <a:pPr algn="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mc:AlternateContent xmlns:mc="http://schemas.openxmlformats.org/markup-compatibility/2006" xmlns:a14="http://schemas.microsoft.com/office/drawing/2010/main">
        <mc:Choice Requires="a14">
          <p:sp>
            <p:nvSpPr>
              <p:cNvPr id="6" name="Text Placeholder 2">
                <a:extLst>
                  <a:ext uri="{FF2B5EF4-FFF2-40B4-BE49-F238E27FC236}">
                    <a16:creationId xmlns:a16="http://schemas.microsoft.com/office/drawing/2014/main" id="{4417E1FB-BF13-4DED-AD87-FF8288CA54D9}"/>
                  </a:ext>
                </a:extLst>
              </p:cNvPr>
              <p:cNvSpPr>
                <a:spLocks noGrp="1"/>
              </p:cNvSpPr>
              <p:nvPr>
                <p:ph type="body" idx="1"/>
              </p:nvPr>
            </p:nvSpPr>
            <p:spPr>
              <a:xfrm>
                <a:off x="304799" y="255763"/>
                <a:ext cx="8436429" cy="4675466"/>
              </a:xfrm>
            </p:spPr>
            <p:txBody>
              <a:bodyPr/>
              <a:lstStyle/>
              <a:p>
                <a:pPr marL="571500" indent="-457200">
                  <a:buFont typeface="+mj-lt"/>
                  <a:buAutoNum type="arabicPeriod" startAt="5"/>
                </a:pPr>
                <a:r>
                  <a:rPr lang="en-US" sz="1800" dirty="0">
                    <a:latin typeface="+mn-lt"/>
                  </a:rPr>
                  <a:t>Classical analysis: Use Continued Fraction Algorithm and Euclidean Algorithm to find period a and then find the factors</a:t>
                </a:r>
              </a:p>
              <a:p>
                <a:r>
                  <a:rPr lang="en-US" sz="1800" dirty="0">
                    <a:latin typeface="+mn-lt"/>
                  </a:rPr>
                  <a:t>Shor’s algorithm has a bounded error</a:t>
                </a:r>
              </a:p>
              <a:p>
                <a:r>
                  <a:rPr lang="en-US" sz="1800" dirty="0">
                    <a:latin typeface="+mn-lt"/>
                  </a:rPr>
                  <a:t>Complexity</a:t>
                </a:r>
              </a:p>
              <a:p>
                <a:pPr>
                  <a:buFontTx/>
                  <a:buChar char="-"/>
                </a:pPr>
                <a:r>
                  <a:rPr lang="en-US" sz="1800" dirty="0">
                    <a:latin typeface="+mn-lt"/>
                  </a:rPr>
                  <a:t>Hadamard gates(</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𝐻</m:t>
                        </m:r>
                      </m:e>
                      <m:sup>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𝑛</m:t>
                        </m:r>
                      </m:sup>
                    </m:sSup>
                  </m:oMath>
                </a14:m>
                <a:r>
                  <a:rPr lang="en-US" sz="1800" dirty="0">
                    <a:latin typeface="+mn-lt"/>
                  </a:rPr>
                  <a:t> ) : </a:t>
                </a:r>
                <a14:m>
                  <m:oMath xmlns:m="http://schemas.openxmlformats.org/officeDocument/2006/math">
                    <m:r>
                      <a:rPr lang="en-US" sz="1800" i="1">
                        <a:latin typeface="Cambria Math" panose="02040503050406030204" pitchFamily="18" charset="0"/>
                      </a:rPr>
                      <m:t>𝑂</m:t>
                    </m:r>
                    <m:r>
                      <a:rPr lang="en-US" sz="1800" i="1">
                        <a:latin typeface="Cambria Math" panose="02040503050406030204" pitchFamily="18" charset="0"/>
                      </a:rPr>
                      <m:t>(</m:t>
                    </m:r>
                    <m:func>
                      <m:funcPr>
                        <m:ctrlPr>
                          <a:rPr lang="en-US" sz="1800" i="1">
                            <a:latin typeface="Cambria Math" panose="02040503050406030204" pitchFamily="18" charset="0"/>
                          </a:rPr>
                        </m:ctrlPr>
                      </m:funcPr>
                      <m:fName>
                        <m:r>
                          <a:rPr lang="en-US" sz="1800" i="1">
                            <a:latin typeface="Cambria Math" panose="02040503050406030204" pitchFamily="18" charset="0"/>
                          </a:rPr>
                          <m:t>𝑙𝑜𝑔</m:t>
                        </m:r>
                      </m:fName>
                      <m:e>
                        <m:r>
                          <a:rPr lang="en-US" sz="1800" i="1">
                            <a:latin typeface="Cambria Math" panose="02040503050406030204" pitchFamily="18" charset="0"/>
                          </a:rPr>
                          <m:t>𝑀</m:t>
                        </m:r>
                        <m:r>
                          <a:rPr lang="en-US" sz="1800" i="1">
                            <a:latin typeface="Cambria Math" panose="02040503050406030204" pitchFamily="18" charset="0"/>
                          </a:rPr>
                          <m:t>)</m:t>
                        </m:r>
                      </m:e>
                    </m:func>
                    <m:r>
                      <a:rPr lang="en-US" sz="1800" b="0" i="1" smtClean="0">
                        <a:latin typeface="Cambria Math" panose="02040503050406030204" pitchFamily="18" charset="0"/>
                      </a:rPr>
                      <m:t>     </m:t>
                    </m:r>
                  </m:oMath>
                </a14:m>
                <a:r>
                  <a:rPr lang="en-US" sz="1800" dirty="0">
                    <a:latin typeface="+mn-lt"/>
                  </a:rPr>
                  <a:t>- Oracle Function	: </a:t>
                </a:r>
                <a14:m>
                  <m:oMath xmlns:m="http://schemas.openxmlformats.org/officeDocument/2006/math">
                    <m:r>
                      <a:rPr lang="en-US" sz="1800" i="1">
                        <a:latin typeface="Cambria Math" panose="02040503050406030204" pitchFamily="18" charset="0"/>
                      </a:rPr>
                      <m:t>𝑂</m:t>
                    </m:r>
                    <m:r>
                      <a:rPr lang="en-US" sz="1800" i="1">
                        <a:latin typeface="Cambria Math" panose="02040503050406030204" pitchFamily="18" charset="0"/>
                      </a:rPr>
                      <m:t>(</m:t>
                    </m:r>
                    <m:func>
                      <m:funcPr>
                        <m:ctrlPr>
                          <a:rPr lang="en-US" sz="1800" i="1">
                            <a:latin typeface="Cambria Math" panose="02040503050406030204" pitchFamily="18" charset="0"/>
                          </a:rPr>
                        </m:ctrlPr>
                      </m:funcPr>
                      <m:fName>
                        <m:sSup>
                          <m:sSupPr>
                            <m:ctrlPr>
                              <a:rPr lang="en-US" sz="1800" i="1">
                                <a:latin typeface="Cambria Math" panose="02040503050406030204" pitchFamily="18" charset="0"/>
                              </a:rPr>
                            </m:ctrlPr>
                          </m:sSupPr>
                          <m:e>
                            <m:r>
                              <a:rPr lang="en-US" sz="1800" i="1">
                                <a:latin typeface="Cambria Math" panose="02040503050406030204" pitchFamily="18" charset="0"/>
                              </a:rPr>
                              <m:t>𝑙𝑜𝑔</m:t>
                            </m:r>
                          </m:e>
                          <m:sup>
                            <m:r>
                              <a:rPr lang="en-US" sz="1800" b="0" i="1" smtClean="0">
                                <a:latin typeface="Cambria Math" panose="02040503050406030204" pitchFamily="18" charset="0"/>
                              </a:rPr>
                              <m:t>3</m:t>
                            </m:r>
                          </m:sup>
                        </m:sSup>
                      </m:fName>
                      <m:e>
                        <m:r>
                          <a:rPr lang="en-US" sz="1800" i="1">
                            <a:latin typeface="Cambria Math" panose="02040503050406030204" pitchFamily="18" charset="0"/>
                          </a:rPr>
                          <m:t>𝑀</m:t>
                        </m:r>
                        <m:r>
                          <a:rPr lang="en-US" sz="1800" i="1">
                            <a:latin typeface="Cambria Math" panose="02040503050406030204" pitchFamily="18" charset="0"/>
                          </a:rPr>
                          <m:t>)</m:t>
                        </m:r>
                      </m:e>
                    </m:func>
                  </m:oMath>
                </a14:m>
                <a:endParaRPr lang="en-US" sz="1800" dirty="0">
                  <a:latin typeface="+mn-lt"/>
                </a:endParaRPr>
              </a:p>
              <a:p>
                <a:pPr>
                  <a:buFontTx/>
                  <a:buChar char="-"/>
                </a:pPr>
                <a:r>
                  <a:rPr lang="en-US" sz="1800" dirty="0">
                    <a:latin typeface="+mn-lt"/>
                  </a:rPr>
                  <a:t>QFT: 	</a:t>
                </a:r>
                <a14:m>
                  <m:oMath xmlns:m="http://schemas.openxmlformats.org/officeDocument/2006/math">
                    <m:r>
                      <a:rPr lang="en-US" sz="1800" i="1">
                        <a:latin typeface="Cambria Math" panose="02040503050406030204" pitchFamily="18" charset="0"/>
                      </a:rPr>
                      <m:t>𝑂</m:t>
                    </m:r>
                    <m:r>
                      <a:rPr lang="en-US" sz="1800" i="1">
                        <a:latin typeface="Cambria Math" panose="02040503050406030204" pitchFamily="18" charset="0"/>
                      </a:rPr>
                      <m:t>(</m:t>
                    </m:r>
                    <m:func>
                      <m:funcPr>
                        <m:ctrlPr>
                          <a:rPr lang="en-US" sz="1800" i="1">
                            <a:latin typeface="Cambria Math" panose="02040503050406030204" pitchFamily="18" charset="0"/>
                          </a:rPr>
                        </m:ctrlPr>
                      </m:funcPr>
                      <m:fName>
                        <m:sSup>
                          <m:sSupPr>
                            <m:ctrlPr>
                              <a:rPr lang="en-US" sz="1800" i="1">
                                <a:latin typeface="Cambria Math" panose="02040503050406030204" pitchFamily="18" charset="0"/>
                              </a:rPr>
                            </m:ctrlPr>
                          </m:sSupPr>
                          <m:e>
                            <m:r>
                              <a:rPr lang="en-US" sz="1800" i="1">
                                <a:latin typeface="Cambria Math" panose="02040503050406030204" pitchFamily="18" charset="0"/>
                              </a:rPr>
                              <m:t>𝑙𝑜𝑔</m:t>
                            </m:r>
                          </m:e>
                          <m:sup>
                            <m:r>
                              <a:rPr lang="en-US" sz="1800" i="1">
                                <a:latin typeface="Cambria Math" panose="02040503050406030204" pitchFamily="18" charset="0"/>
                              </a:rPr>
                              <m:t>2</m:t>
                            </m:r>
                          </m:sup>
                        </m:sSup>
                      </m:fName>
                      <m:e>
                        <m:r>
                          <a:rPr lang="en-US" sz="1800" i="1">
                            <a:latin typeface="Cambria Math" panose="02040503050406030204" pitchFamily="18" charset="0"/>
                          </a:rPr>
                          <m:t>𝑀</m:t>
                        </m:r>
                        <m:r>
                          <a:rPr lang="en-US" sz="1800" i="1">
                            <a:latin typeface="Cambria Math" panose="02040503050406030204" pitchFamily="18" charset="0"/>
                          </a:rPr>
                          <m:t>)</m:t>
                        </m:r>
                      </m:e>
                    </m:func>
                  </m:oMath>
                </a14:m>
                <a:r>
                  <a:rPr lang="en-US" sz="1800" dirty="0">
                    <a:latin typeface="+mn-lt"/>
                  </a:rPr>
                  <a:t>	        - Euclidian Algorithm: </a:t>
                </a:r>
                <a14:m>
                  <m:oMath xmlns:m="http://schemas.openxmlformats.org/officeDocument/2006/math">
                    <m:r>
                      <a:rPr lang="en-US" sz="1800" i="1">
                        <a:latin typeface="Cambria Math" panose="02040503050406030204" pitchFamily="18" charset="0"/>
                      </a:rPr>
                      <m:t>𝑂</m:t>
                    </m:r>
                    <m:r>
                      <a:rPr lang="en-US" sz="1800" i="1">
                        <a:latin typeface="Cambria Math" panose="02040503050406030204" pitchFamily="18" charset="0"/>
                      </a:rPr>
                      <m:t>(</m:t>
                    </m:r>
                    <m:func>
                      <m:funcPr>
                        <m:ctrlPr>
                          <a:rPr lang="en-US" sz="1800" i="1">
                            <a:latin typeface="Cambria Math" panose="02040503050406030204" pitchFamily="18" charset="0"/>
                          </a:rPr>
                        </m:ctrlPr>
                      </m:funcPr>
                      <m:fName>
                        <m:sSup>
                          <m:sSupPr>
                            <m:ctrlPr>
                              <a:rPr lang="en-US" sz="1800" i="1">
                                <a:latin typeface="Cambria Math" panose="02040503050406030204" pitchFamily="18" charset="0"/>
                              </a:rPr>
                            </m:ctrlPr>
                          </m:sSupPr>
                          <m:e>
                            <m:r>
                              <a:rPr lang="en-US" sz="1800" i="1">
                                <a:latin typeface="Cambria Math" panose="02040503050406030204" pitchFamily="18" charset="0"/>
                              </a:rPr>
                              <m:t>𝑙𝑜𝑔</m:t>
                            </m:r>
                          </m:e>
                          <m:sup>
                            <m:r>
                              <a:rPr lang="en-US" sz="1800" i="1">
                                <a:latin typeface="Cambria Math" panose="02040503050406030204" pitchFamily="18" charset="0"/>
                              </a:rPr>
                              <m:t>3</m:t>
                            </m:r>
                          </m:sup>
                        </m:sSup>
                      </m:fName>
                      <m:e>
                        <m:r>
                          <a:rPr lang="en-US" sz="1800" i="1">
                            <a:latin typeface="Cambria Math" panose="02040503050406030204" pitchFamily="18" charset="0"/>
                          </a:rPr>
                          <m:t>𝑀</m:t>
                        </m:r>
                        <m:r>
                          <a:rPr lang="en-US" sz="1800" i="1">
                            <a:latin typeface="Cambria Math" panose="02040503050406030204" pitchFamily="18" charset="0"/>
                          </a:rPr>
                          <m:t>)</m:t>
                        </m:r>
                      </m:e>
                    </m:func>
                  </m:oMath>
                </a14:m>
                <a:endParaRPr lang="en-US" sz="1800" dirty="0">
                  <a:latin typeface="+mn-lt"/>
                </a:endParaRPr>
              </a:p>
              <a:p>
                <a:r>
                  <a:rPr lang="en-US" sz="1800" dirty="0">
                    <a:latin typeface="+mn-lt"/>
                  </a:rPr>
                  <a:t>Complexity of algorithm=</a:t>
                </a:r>
                <a14:m>
                  <m:oMath xmlns:m="http://schemas.openxmlformats.org/officeDocument/2006/math">
                    <m:func>
                      <m:funcPr>
                        <m:ctrlPr>
                          <a:rPr lang="en-US" sz="1800" i="1">
                            <a:latin typeface="Cambria Math" panose="02040503050406030204" pitchFamily="18" charset="0"/>
                          </a:rPr>
                        </m:ctrlPr>
                      </m:funcPr>
                      <m:fName>
                        <m:sSup>
                          <m:sSupPr>
                            <m:ctrlPr>
                              <a:rPr lang="en-US" sz="1800" i="1">
                                <a:latin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𝒪</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𝑙𝑜𝑔</m:t>
                            </m:r>
                          </m:e>
                          <m:sup>
                            <m:r>
                              <a:rPr lang="en-US" sz="1800" i="1">
                                <a:latin typeface="Cambria Math" panose="02040503050406030204" pitchFamily="18" charset="0"/>
                              </a:rPr>
                              <m:t>3</m:t>
                            </m:r>
                          </m:sup>
                        </m:sSup>
                      </m:fName>
                      <m:e>
                        <m:r>
                          <a:rPr lang="en-US" sz="1800" i="1">
                            <a:latin typeface="Cambria Math" panose="02040503050406030204" pitchFamily="18" charset="0"/>
                          </a:rPr>
                          <m:t>𝑀</m:t>
                        </m:r>
                        <m:r>
                          <a:rPr lang="en-US" sz="1800" i="1">
                            <a:latin typeface="Cambria Math" panose="02040503050406030204" pitchFamily="18" charset="0"/>
                          </a:rPr>
                          <m:t>)</m:t>
                        </m:r>
                      </m:e>
                    </m:func>
                  </m:oMath>
                </a14:m>
                <a:endParaRPr lang="en-US" sz="1800" dirty="0">
                  <a:latin typeface="+mn-lt"/>
                </a:endParaRPr>
              </a:p>
              <a:p>
                <a:r>
                  <a:rPr lang="en-US" sz="1800" dirty="0">
                    <a:latin typeface="+mn-lt"/>
                  </a:rPr>
                  <a:t>Hence Shor’s algorithm is a Bounded error Quantum polynomial (BQP) algorithm.  </a:t>
                </a:r>
              </a:p>
            </p:txBody>
          </p:sp>
        </mc:Choice>
        <mc:Fallback xmlns="">
          <p:sp>
            <p:nvSpPr>
              <p:cNvPr id="6" name="Text Placeholder 2">
                <a:extLst>
                  <a:ext uri="{FF2B5EF4-FFF2-40B4-BE49-F238E27FC236}">
                    <a16:creationId xmlns:a16="http://schemas.microsoft.com/office/drawing/2014/main" id="{4417E1FB-BF13-4DED-AD87-FF8288CA54D9}"/>
                  </a:ext>
                </a:extLst>
              </p:cNvPr>
              <p:cNvSpPr>
                <a:spLocks noGrp="1" noRot="1" noChangeAspect="1" noMove="1" noResize="1" noEditPoints="1" noAdjustHandles="1" noChangeArrowheads="1" noChangeShapeType="1" noTextEdit="1"/>
              </p:cNvSpPr>
              <p:nvPr>
                <p:ph type="body" idx="1"/>
              </p:nvPr>
            </p:nvSpPr>
            <p:spPr>
              <a:xfrm>
                <a:off x="304799" y="255763"/>
                <a:ext cx="8436429" cy="4675466"/>
              </a:xfrm>
              <a:blipFill>
                <a:blip r:embed="rId8"/>
                <a:stretch>
                  <a:fillRect l="-795"/>
                </a:stretch>
              </a:blipFill>
            </p:spPr>
            <p:txBody>
              <a:bodyPr/>
              <a:lstStyle/>
              <a:p>
                <a:r>
                  <a:rPr lang="en-US">
                    <a:noFill/>
                  </a:rPr>
                  <a:t> </a:t>
                </a:r>
              </a:p>
            </p:txBody>
          </p:sp>
        </mc:Fallback>
      </mc:AlternateContent>
    </p:spTree>
    <p:extLst>
      <p:ext uri="{BB962C8B-B14F-4D97-AF65-F5344CB8AC3E}">
        <p14:creationId xmlns:p14="http://schemas.microsoft.com/office/powerpoint/2010/main" val="319180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49" y="260087"/>
            <a:ext cx="6244837" cy="503311"/>
          </a:xfrm>
        </p:spPr>
        <p:txBody>
          <a:bodyPr/>
          <a:lstStyle/>
          <a:p>
            <a:r>
              <a:rPr lang="en-US" dirty="0"/>
              <a:t>Methodology: Implementation</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6" name="TextBox 5"/>
          <p:cNvSpPr txBox="1"/>
          <p:nvPr/>
        </p:nvSpPr>
        <p:spPr>
          <a:xfrm>
            <a:off x="776449" y="964734"/>
            <a:ext cx="7952951" cy="3416320"/>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n-lt"/>
              </a:rPr>
              <a:t>Programming language: Python; package :</a:t>
            </a:r>
            <a:r>
              <a:rPr lang="en-US" sz="1800" dirty="0" err="1">
                <a:latin typeface="+mn-lt"/>
              </a:rPr>
              <a:t>Qiskit</a:t>
            </a:r>
            <a:endParaRPr lang="en-US" sz="1800" dirty="0">
              <a:latin typeface="+mn-lt"/>
            </a:endParaRPr>
          </a:p>
          <a:p>
            <a:pPr marL="285750" indent="-285750">
              <a:buFont typeface="Arial" panose="020B0604020202020204" pitchFamily="34" charset="0"/>
              <a:buChar char="•"/>
            </a:pPr>
            <a:r>
              <a:rPr lang="en-US" sz="1800" dirty="0" err="1">
                <a:latin typeface="+mn-lt"/>
              </a:rPr>
              <a:t>Qiskit</a:t>
            </a:r>
            <a:r>
              <a:rPr lang="en-US" sz="1800" dirty="0">
                <a:latin typeface="+mn-lt"/>
              </a:rPr>
              <a:t>: an open source SDK to work with quantum circuits and algorithms, and acts as interface for running quantum circuits on quantum computers at IBM </a:t>
            </a:r>
            <a:r>
              <a:rPr lang="en-US" dirty="0">
                <a:latin typeface="+mn-lt"/>
              </a:rPr>
              <a:t>[8]</a:t>
            </a:r>
          </a:p>
          <a:p>
            <a:pPr marL="285750" indent="-285750">
              <a:buFont typeface="Arial" panose="020B0604020202020204" pitchFamily="34" charset="0"/>
              <a:buChar char="•"/>
            </a:pPr>
            <a:r>
              <a:rPr lang="en-US" sz="1800" dirty="0">
                <a:latin typeface="+mn-lt"/>
              </a:rPr>
              <a:t>Hardware: </a:t>
            </a:r>
            <a:r>
              <a:rPr lang="en-US" sz="1800" i="1" dirty="0" err="1">
                <a:latin typeface="+mn-lt"/>
                <a:ea typeface="Cambria Math" panose="02040503050406030204" pitchFamily="18" charset="0"/>
              </a:rPr>
              <a:t>ibmq_qasm_simulator</a:t>
            </a:r>
            <a:r>
              <a:rPr lang="en-US" sz="1800" i="1" dirty="0">
                <a:latin typeface="+mn-lt"/>
                <a:ea typeface="Cambria Math" panose="02040503050406030204" pitchFamily="18" charset="0"/>
              </a:rPr>
              <a:t>  </a:t>
            </a:r>
            <a:r>
              <a:rPr lang="en-US" sz="1800" dirty="0">
                <a:latin typeface="+mn-lt"/>
                <a:ea typeface="Cambria Math" panose="02040503050406030204" pitchFamily="18" charset="0"/>
              </a:rPr>
              <a:t>and</a:t>
            </a:r>
            <a:r>
              <a:rPr lang="en-US" sz="1800" i="1" dirty="0">
                <a:latin typeface="+mn-lt"/>
                <a:ea typeface="Cambria Math" panose="02040503050406030204" pitchFamily="18" charset="0"/>
              </a:rPr>
              <a:t> </a:t>
            </a:r>
            <a:r>
              <a:rPr lang="en-US" sz="1800" i="1" dirty="0" err="1">
                <a:latin typeface="+mn-lt"/>
                <a:ea typeface="Cambria Math" panose="02040503050406030204" pitchFamily="18" charset="0"/>
              </a:rPr>
              <a:t>ibmq</a:t>
            </a:r>
            <a:r>
              <a:rPr lang="en-US" sz="1800" i="1" dirty="0">
                <a:latin typeface="+mn-lt"/>
                <a:ea typeface="Cambria Math" panose="02040503050406030204" pitchFamily="18" charset="0"/>
              </a:rPr>
              <a:t> _16_Melbourne </a:t>
            </a:r>
          </a:p>
          <a:p>
            <a:pPr marL="285750" indent="-285750">
              <a:buFont typeface="Arial" panose="020B0604020202020204" pitchFamily="34" charset="0"/>
              <a:buChar char="•"/>
            </a:pPr>
            <a:r>
              <a:rPr lang="en-US" sz="1800" i="1" dirty="0" err="1">
                <a:latin typeface="+mn-lt"/>
                <a:ea typeface="Cambria Math" panose="02040503050406030204" pitchFamily="18" charset="0"/>
              </a:rPr>
              <a:t>ibmq_qasm_simulator</a:t>
            </a:r>
            <a:r>
              <a:rPr lang="en-US" sz="1800" i="1" dirty="0">
                <a:latin typeface="+mn-lt"/>
                <a:ea typeface="Cambria Math" panose="02040503050406030204" pitchFamily="18" charset="0"/>
              </a:rPr>
              <a:t>  </a:t>
            </a:r>
            <a:r>
              <a:rPr lang="en-US" sz="1800" dirty="0">
                <a:latin typeface="+mn-lt"/>
                <a:ea typeface="Cambria Math" panose="02040503050406030204" pitchFamily="18" charset="0"/>
              </a:rPr>
              <a:t>: quantum simulator at IBM</a:t>
            </a:r>
          </a:p>
          <a:p>
            <a:pPr marL="285750" indent="-285750">
              <a:buFont typeface="Arial" panose="020B0604020202020204" pitchFamily="34" charset="0"/>
              <a:buChar char="•"/>
            </a:pPr>
            <a:r>
              <a:rPr lang="en-US" sz="1800" i="1" dirty="0" err="1">
                <a:latin typeface="+mn-lt"/>
                <a:ea typeface="Cambria Math" panose="02040503050406030204" pitchFamily="18" charset="0"/>
              </a:rPr>
              <a:t>ibmq</a:t>
            </a:r>
            <a:r>
              <a:rPr lang="en-US" sz="1800" i="1" dirty="0">
                <a:latin typeface="+mn-lt"/>
                <a:ea typeface="Cambria Math" panose="02040503050406030204" pitchFamily="18" charset="0"/>
              </a:rPr>
              <a:t> _16_Melbourne </a:t>
            </a:r>
            <a:r>
              <a:rPr lang="en-US" sz="1800" dirty="0">
                <a:latin typeface="+mn-lt"/>
                <a:ea typeface="Cambria Math" panose="02040503050406030204" pitchFamily="18" charset="0"/>
              </a:rPr>
              <a:t>: a 15 qubit quantum computer at IBM</a:t>
            </a:r>
          </a:p>
          <a:p>
            <a:pPr marL="285750" indent="-285750">
              <a:buFont typeface="Arial" panose="020B0604020202020204" pitchFamily="34" charset="0"/>
              <a:buChar char="•"/>
            </a:pPr>
            <a:endParaRPr lang="en-US" sz="1800" dirty="0">
              <a:latin typeface="+mn-lt"/>
              <a:ea typeface="Cambria Math" panose="02040503050406030204" pitchFamily="18" charset="0"/>
            </a:endParaRPr>
          </a:p>
          <a:p>
            <a:pPr marL="285750" indent="-285750">
              <a:buFont typeface="Arial" panose="020B0604020202020204" pitchFamily="34" charset="0"/>
              <a:buChar char="•"/>
            </a:pPr>
            <a:endParaRPr lang="en-US" sz="1800" dirty="0">
              <a:latin typeface="+mn-lt"/>
              <a:ea typeface="Cambria Math" panose="02040503050406030204" pitchFamily="18" charset="0"/>
            </a:endParaRPr>
          </a:p>
          <a:p>
            <a:pPr marL="285750" indent="-285750">
              <a:buFont typeface="Arial" panose="020B0604020202020204" pitchFamily="34" charset="0"/>
              <a:buChar char="•"/>
            </a:pPr>
            <a:endParaRPr lang="en-US" sz="1800" dirty="0">
              <a:latin typeface="+mn-lt"/>
              <a:ea typeface="Cambria Math" panose="02040503050406030204" pitchFamily="18" charset="0"/>
            </a:endParaRPr>
          </a:p>
          <a:p>
            <a:pPr marL="285750" indent="-285750">
              <a:buFont typeface="Arial" panose="020B0604020202020204" pitchFamily="34" charset="0"/>
              <a:buChar char="•"/>
            </a:pPr>
            <a:endParaRPr lang="en-US" sz="1800" dirty="0">
              <a:latin typeface="+mn-lt"/>
              <a:ea typeface="Cambria Math" panose="02040503050406030204" pitchFamily="18" charset="0"/>
            </a:endParaRPr>
          </a:p>
          <a:p>
            <a:pPr marL="285750" indent="-285750">
              <a:buFont typeface="Arial" panose="020B0604020202020204" pitchFamily="34" charset="0"/>
              <a:buChar char="•"/>
            </a:pPr>
            <a:r>
              <a:rPr lang="en-US" sz="1800" dirty="0">
                <a:latin typeface="+mn-lt"/>
                <a:ea typeface="Cambria Math" panose="02040503050406030204" pitchFamily="18" charset="0"/>
              </a:rPr>
              <a:t>Qubits used: 0,1,2,3,13,14</a:t>
            </a:r>
          </a:p>
        </p:txBody>
      </p:sp>
      <p:grpSp>
        <p:nvGrpSpPr>
          <p:cNvPr id="9" name="Group 8"/>
          <p:cNvGrpSpPr/>
          <p:nvPr/>
        </p:nvGrpSpPr>
        <p:grpSpPr>
          <a:xfrm>
            <a:off x="397772" y="416149"/>
            <a:ext cx="8331628" cy="3648049"/>
            <a:chOff x="303654" y="964734"/>
            <a:chExt cx="8331628" cy="3648049"/>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654" y="964734"/>
              <a:ext cx="8331628" cy="3340272"/>
            </a:xfrm>
            <a:prstGeom prst="rect">
              <a:avLst/>
            </a:prstGeom>
          </p:spPr>
        </p:pic>
        <p:sp>
          <p:nvSpPr>
            <p:cNvPr id="8" name="TextBox 7"/>
            <p:cNvSpPr txBox="1"/>
            <p:nvPr/>
          </p:nvSpPr>
          <p:spPr>
            <a:xfrm>
              <a:off x="1193566" y="4305006"/>
              <a:ext cx="5584739" cy="307777"/>
            </a:xfrm>
            <a:prstGeom prst="rect">
              <a:avLst/>
            </a:prstGeom>
            <a:noFill/>
          </p:spPr>
          <p:txBody>
            <a:bodyPr wrap="square" rtlCol="0">
              <a:spAutoFit/>
            </a:bodyPr>
            <a:lstStyle/>
            <a:p>
              <a:r>
                <a:rPr lang="en-US" dirty="0"/>
                <a:t>Topography diagram and coupling map of </a:t>
              </a:r>
              <a:r>
                <a:rPr lang="en-US" i="1" dirty="0" err="1">
                  <a:latin typeface="Cambria Math" panose="02040503050406030204" pitchFamily="18" charset="0"/>
                  <a:ea typeface="Cambria Math" panose="02040503050406030204" pitchFamily="18" charset="0"/>
                </a:rPr>
                <a:t>ibmq</a:t>
              </a:r>
              <a:r>
                <a:rPr lang="en-US" i="1" dirty="0">
                  <a:latin typeface="Cambria Math" panose="02040503050406030204" pitchFamily="18" charset="0"/>
                  <a:ea typeface="Cambria Math" panose="02040503050406030204" pitchFamily="18" charset="0"/>
                </a:rPr>
                <a:t> _16_Melbourne </a:t>
              </a:r>
              <a:r>
                <a:rPr lang="en-US" sz="1100" i="1" dirty="0">
                  <a:latin typeface="Cambria Math" panose="02040503050406030204" pitchFamily="18" charset="0"/>
                  <a:ea typeface="Cambria Math" panose="02040503050406030204" pitchFamily="18" charset="0"/>
                </a:rPr>
                <a:t>[8]</a:t>
              </a:r>
            </a:p>
          </p:txBody>
        </p:sp>
      </p:grpSp>
    </p:spTree>
    <p:extLst>
      <p:ext uri="{BB962C8B-B14F-4D97-AF65-F5344CB8AC3E}">
        <p14:creationId xmlns:p14="http://schemas.microsoft.com/office/powerpoint/2010/main" val="305745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B5B4C3-19EA-41A2-A10D-91E791020A7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5" name="TextBox 4">
            <a:extLst>
              <a:ext uri="{FF2B5EF4-FFF2-40B4-BE49-F238E27FC236}">
                <a16:creationId xmlns:a16="http://schemas.microsoft.com/office/drawing/2014/main" id="{EC00230C-D2BC-44C4-A23A-9B856CC43499}"/>
              </a:ext>
            </a:extLst>
          </p:cNvPr>
          <p:cNvSpPr txBox="1"/>
          <p:nvPr/>
        </p:nvSpPr>
        <p:spPr>
          <a:xfrm>
            <a:off x="327470" y="778362"/>
            <a:ext cx="8735361" cy="1569660"/>
          </a:xfrm>
          <a:prstGeom prst="rect">
            <a:avLst/>
          </a:prstGeom>
          <a:noFill/>
        </p:spPr>
        <p:txBody>
          <a:bodyPr wrap="square" rtlCol="0">
            <a:spAutoFit/>
          </a:bodyPr>
          <a:lstStyle/>
          <a:p>
            <a:pPr marL="285750" indent="-285750">
              <a:buFont typeface="Wingdings" panose="05000000000000000000" pitchFamily="2" charset="2"/>
              <a:buChar char="v"/>
            </a:pPr>
            <a:r>
              <a:rPr lang="en-US" sz="2400" dirty="0"/>
              <a:t>Factor an integer I=15 with base z = 2 for MEF</a:t>
            </a:r>
          </a:p>
          <a:p>
            <a:pPr marL="285750" indent="-285750">
              <a:buFont typeface="Wingdings" panose="05000000000000000000" pitchFamily="2" charset="2"/>
              <a:buChar char="v"/>
            </a:pPr>
            <a:r>
              <a:rPr lang="en-US" sz="2400" dirty="0"/>
              <a:t>Created a simplified compiled version of Shor’s algorithm (Geller and Zhau,2013)</a:t>
            </a:r>
          </a:p>
          <a:p>
            <a:pPr marL="285750" indent="-285750">
              <a:buFont typeface="Wingdings" panose="05000000000000000000" pitchFamily="2" charset="2"/>
              <a:buChar char="v"/>
            </a:pPr>
            <a:endParaRPr lang="en-US" sz="2400" dirty="0"/>
          </a:p>
        </p:txBody>
      </p:sp>
      <p:sp>
        <p:nvSpPr>
          <p:cNvPr id="8" name="Title 7"/>
          <p:cNvSpPr>
            <a:spLocks noGrp="1"/>
          </p:cNvSpPr>
          <p:nvPr>
            <p:ph type="title"/>
          </p:nvPr>
        </p:nvSpPr>
        <p:spPr>
          <a:xfrm>
            <a:off x="501278" y="191253"/>
            <a:ext cx="3587400" cy="481138"/>
          </a:xfrm>
        </p:spPr>
        <p:txBody>
          <a:bodyPr/>
          <a:lstStyle/>
          <a:p>
            <a:r>
              <a:rPr lang="en-US" sz="3200" dirty="0"/>
              <a:t>Circuit design</a:t>
            </a:r>
          </a:p>
        </p:txBody>
      </p:sp>
      <p:grpSp>
        <p:nvGrpSpPr>
          <p:cNvPr id="10" name="Group 9"/>
          <p:cNvGrpSpPr/>
          <p:nvPr/>
        </p:nvGrpSpPr>
        <p:grpSpPr>
          <a:xfrm>
            <a:off x="123150" y="2007958"/>
            <a:ext cx="9144000" cy="2726117"/>
            <a:chOff x="0" y="2288967"/>
            <a:chExt cx="9144000" cy="2726117"/>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8967"/>
              <a:ext cx="9144000" cy="2649858"/>
            </a:xfrm>
            <a:prstGeom prst="rect">
              <a:avLst/>
            </a:prstGeom>
          </p:spPr>
        </p:pic>
        <p:sp>
          <p:nvSpPr>
            <p:cNvPr id="7" name="TextBox 6">
              <a:extLst>
                <a:ext uri="{FF2B5EF4-FFF2-40B4-BE49-F238E27FC236}">
                  <a16:creationId xmlns:a16="http://schemas.microsoft.com/office/drawing/2014/main" id="{B35BBF59-D151-4ED9-8EBD-970B299FBCF9}"/>
                </a:ext>
              </a:extLst>
            </p:cNvPr>
            <p:cNvSpPr txBox="1"/>
            <p:nvPr/>
          </p:nvSpPr>
          <p:spPr>
            <a:xfrm>
              <a:off x="1644926" y="4707307"/>
              <a:ext cx="5854147" cy="307777"/>
            </a:xfrm>
            <a:prstGeom prst="rect">
              <a:avLst/>
            </a:prstGeom>
            <a:noFill/>
          </p:spPr>
          <p:txBody>
            <a:bodyPr wrap="square" rtlCol="0">
              <a:spAutoFit/>
            </a:bodyPr>
            <a:lstStyle/>
            <a:p>
              <a:pPr algn="ctr"/>
              <a:r>
                <a:rPr lang="en-US" dirty="0"/>
                <a:t>Fig: Quantum Circuit diagram for Shor’s Algorithm to factor integer 15</a:t>
              </a:r>
            </a:p>
          </p:txBody>
        </p:sp>
      </p:grpSp>
      <p:grpSp>
        <p:nvGrpSpPr>
          <p:cNvPr id="14" name="Group 13"/>
          <p:cNvGrpSpPr/>
          <p:nvPr/>
        </p:nvGrpSpPr>
        <p:grpSpPr>
          <a:xfrm>
            <a:off x="168977" y="54797"/>
            <a:ext cx="9052344" cy="4884028"/>
            <a:chOff x="91656" y="201272"/>
            <a:chExt cx="9052344" cy="4884028"/>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56" y="201272"/>
              <a:ext cx="4783993" cy="248482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4837" y="201272"/>
              <a:ext cx="4309163" cy="248482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3304" y="2686092"/>
              <a:ext cx="4160696" cy="2399208"/>
            </a:xfrm>
            <a:prstGeom prst="rect">
              <a:avLst/>
            </a:prstGeom>
          </p:spPr>
        </p:pic>
      </p:grpSp>
    </p:spTree>
    <p:extLst>
      <p:ext uri="{BB962C8B-B14F-4D97-AF65-F5344CB8AC3E}">
        <p14:creationId xmlns:p14="http://schemas.microsoft.com/office/powerpoint/2010/main" val="162420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anim calcmode="lin" valueType="num">
                                      <p:cBhvr>
                                        <p:cTn id="19" dur="1000" fill="hold"/>
                                        <p:tgtEl>
                                          <p:spTgt spid="14"/>
                                        </p:tgtEl>
                                        <p:attrNameLst>
                                          <p:attrName>ppt_x</p:attrName>
                                        </p:attrNameLst>
                                      </p:cBhvr>
                                      <p:tavLst>
                                        <p:tav tm="0">
                                          <p:val>
                                            <p:strVal val="#ppt_x"/>
                                          </p:val>
                                        </p:tav>
                                        <p:tav tm="100000">
                                          <p:val>
                                            <p:strVal val="#ppt_x"/>
                                          </p:val>
                                        </p:tav>
                                      </p:tavLst>
                                    </p:anim>
                                    <p:anim calcmode="lin" valueType="num">
                                      <p:cBhvr>
                                        <p:cTn id="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A0FF-7A45-474A-AEAC-6FFA9FBAEFAA}"/>
              </a:ext>
            </a:extLst>
          </p:cNvPr>
          <p:cNvSpPr>
            <a:spLocks noGrp="1"/>
          </p:cNvSpPr>
          <p:nvPr>
            <p:ph type="title"/>
          </p:nvPr>
        </p:nvSpPr>
        <p:spPr>
          <a:xfrm>
            <a:off x="933619" y="101937"/>
            <a:ext cx="2147848" cy="527455"/>
          </a:xfrm>
        </p:spPr>
        <p:txBody>
          <a:bodyPr/>
          <a:lstStyle/>
          <a:p>
            <a:r>
              <a:rPr lang="en-US" sz="3200" dirty="0"/>
              <a:t>Result</a:t>
            </a:r>
          </a:p>
        </p:txBody>
      </p:sp>
      <p:sp>
        <p:nvSpPr>
          <p:cNvPr id="4" name="Slide Number Placeholder 3">
            <a:extLst>
              <a:ext uri="{FF2B5EF4-FFF2-40B4-BE49-F238E27FC236}">
                <a16:creationId xmlns:a16="http://schemas.microsoft.com/office/drawing/2014/main" id="{AAB58E23-4A96-4536-BBB8-F2DD3CD8BD2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pSp>
        <p:nvGrpSpPr>
          <p:cNvPr id="6" name="Group 5"/>
          <p:cNvGrpSpPr/>
          <p:nvPr/>
        </p:nvGrpSpPr>
        <p:grpSpPr>
          <a:xfrm>
            <a:off x="-28099" y="592770"/>
            <a:ext cx="4411064" cy="2940709"/>
            <a:chOff x="-28099" y="592770"/>
            <a:chExt cx="4411064" cy="2940709"/>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9" y="592770"/>
              <a:ext cx="4411064" cy="2940709"/>
            </a:xfrm>
            <a:prstGeom prst="rect">
              <a:avLst/>
            </a:prstGeom>
          </p:spPr>
        </p:pic>
        <p:sp>
          <p:nvSpPr>
            <p:cNvPr id="9" name="TextBox 8">
              <a:extLst>
                <a:ext uri="{FF2B5EF4-FFF2-40B4-BE49-F238E27FC236}">
                  <a16:creationId xmlns:a16="http://schemas.microsoft.com/office/drawing/2014/main" id="{50E6A9DA-E21C-41FE-A764-E045DB2805B2}"/>
                </a:ext>
              </a:extLst>
            </p:cNvPr>
            <p:cNvSpPr txBox="1"/>
            <p:nvPr/>
          </p:nvSpPr>
          <p:spPr>
            <a:xfrm>
              <a:off x="1057284" y="661664"/>
              <a:ext cx="3206044" cy="307777"/>
            </a:xfrm>
            <a:prstGeom prst="rect">
              <a:avLst/>
            </a:prstGeom>
            <a:noFill/>
          </p:spPr>
          <p:txBody>
            <a:bodyPr wrap="square" rtlCol="0">
              <a:spAutoFit/>
            </a:bodyPr>
            <a:lstStyle/>
            <a:p>
              <a:r>
                <a:rPr lang="en-US" dirty="0"/>
                <a:t>On </a:t>
              </a:r>
              <a:r>
                <a:rPr lang="en-US" i="1" dirty="0" err="1">
                  <a:ea typeface="Cambria Math" panose="02040503050406030204" pitchFamily="18" charset="0"/>
                </a:rPr>
                <a:t>ibmq_qasm_simulator</a:t>
              </a:r>
              <a:endParaRPr lang="en-US" dirty="0"/>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40CC804-2EA2-4DCA-B664-47FEF994B763}"/>
                  </a:ext>
                </a:extLst>
              </p:cNvPr>
              <p:cNvSpPr txBox="1"/>
              <p:nvPr/>
            </p:nvSpPr>
            <p:spPr>
              <a:xfrm>
                <a:off x="383822" y="3440987"/>
                <a:ext cx="8760178" cy="1569660"/>
              </a:xfrm>
              <a:prstGeom prst="rect">
                <a:avLst/>
              </a:prstGeom>
              <a:noFill/>
            </p:spPr>
            <p:txBody>
              <a:bodyPr wrap="square" rtlCol="0">
                <a:spAutoFit/>
              </a:bodyPr>
              <a:lstStyle/>
              <a:p>
                <a:pPr marL="342900" indent="-342900">
                  <a:buFont typeface="Wingdings" panose="05000000000000000000" pitchFamily="2" charset="2"/>
                  <a:buChar char="§"/>
                </a:pPr>
                <a:r>
                  <a:rPr lang="en-US" sz="2400" dirty="0"/>
                  <a:t>Peaks at decimal equivalents: 0,4,8,12</a:t>
                </a:r>
              </a:p>
              <a:p>
                <a:pPr marL="342900" indent="-342900">
                  <a:buFont typeface="Wingdings" panose="05000000000000000000" pitchFamily="2" charset="2"/>
                  <a:buChar char="§"/>
                </a:pPr>
                <a:r>
                  <a:rPr lang="en-US" sz="2400" dirty="0"/>
                  <a:t>By classical processing, order a = 4</a:t>
                </a:r>
              </a:p>
              <a:p>
                <a:pPr marL="342900" indent="-342900">
                  <a:buFont typeface="Wingdings" panose="05000000000000000000" pitchFamily="2" charset="2"/>
                  <a:buChar char="§"/>
                </a:pPr>
                <a:r>
                  <a:rPr lang="en-US" sz="2400" dirty="0"/>
                  <a:t>And factors = </a:t>
                </a:r>
                <a:r>
                  <a:rPr lang="en-US" sz="2400" dirty="0">
                    <a:latin typeface="Cambria Math" panose="02040503050406030204" pitchFamily="18" charset="0"/>
                    <a:ea typeface="Cambria Math" panose="02040503050406030204" pitchFamily="18" charset="0"/>
                  </a:rPr>
                  <a:t>GCD(</a:t>
                </a:r>
                <a14:m>
                  <m:oMath xmlns:m="http://schemas.openxmlformats.org/officeDocument/2006/math">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2</m:t>
                        </m:r>
                      </m:e>
                      <m:sup>
                        <m:r>
                          <a:rPr lang="en-US" sz="2400" b="0" i="1" smtClean="0">
                            <a:latin typeface="Cambria Math" panose="02040503050406030204" pitchFamily="18" charset="0"/>
                            <a:ea typeface="Cambria Math" panose="02040503050406030204" pitchFamily="18" charset="0"/>
                          </a:rPr>
                          <m:t>2</m:t>
                        </m:r>
                      </m:sup>
                    </m:sSup>
                  </m:oMath>
                </a14:m>
                <a:r>
                  <a:rPr lang="en-US" sz="2400" dirty="0">
                    <a:latin typeface="Cambria Math" panose="02040503050406030204" pitchFamily="18" charset="0"/>
                    <a:ea typeface="Cambria Math" panose="02040503050406030204" pitchFamily="18" charset="0"/>
                  </a:rPr>
                  <a:t>+ 1,15) = 5 and GCD(</a:t>
                </a:r>
                <a14:m>
                  <m:oMath xmlns:m="http://schemas.openxmlformats.org/officeDocument/2006/math">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2</m:t>
                        </m:r>
                      </m:e>
                      <m:sup>
                        <m:r>
                          <a:rPr lang="en-US" sz="2400" i="1">
                            <a:latin typeface="Cambria Math" panose="02040503050406030204" pitchFamily="18" charset="0"/>
                            <a:ea typeface="Cambria Math" panose="02040503050406030204" pitchFamily="18" charset="0"/>
                          </a:rPr>
                          <m:t>2</m:t>
                        </m:r>
                      </m:sup>
                    </m:sSup>
                  </m:oMath>
                </a14:m>
                <a:r>
                  <a:rPr lang="en-US" sz="2400" dirty="0">
                    <a:latin typeface="Cambria Math" panose="02040503050406030204" pitchFamily="18" charset="0"/>
                    <a:ea typeface="Cambria Math" panose="02040503050406030204" pitchFamily="18" charset="0"/>
                  </a:rPr>
                  <a:t>−1,15) = 3</a:t>
                </a:r>
              </a:p>
              <a:p>
                <a:pPr marL="342900" indent="-342900">
                  <a:buFont typeface="Wingdings" panose="05000000000000000000" pitchFamily="2" charset="2"/>
                  <a:buChar char="§"/>
                </a:pPr>
                <a:r>
                  <a:rPr lang="en-US" sz="2400" dirty="0">
                    <a:latin typeface="Cambria Math" panose="02040503050406030204" pitchFamily="18" charset="0"/>
                    <a:ea typeface="Cambria Math" panose="02040503050406030204" pitchFamily="18" charset="0"/>
                  </a:rPr>
                  <a:t>Validation: 3*5=15</a:t>
                </a:r>
                <a:r>
                  <a:rPr lang="en-US" sz="2400" dirty="0"/>
                  <a:t>.</a:t>
                </a:r>
              </a:p>
            </p:txBody>
          </p:sp>
        </mc:Choice>
        <mc:Fallback xmlns="">
          <p:sp>
            <p:nvSpPr>
              <p:cNvPr id="13" name="TextBox 12">
                <a:extLst>
                  <a:ext uri="{FF2B5EF4-FFF2-40B4-BE49-F238E27FC236}">
                    <a16:creationId xmlns:a16="http://schemas.microsoft.com/office/drawing/2014/main" id="{440CC804-2EA2-4DCA-B664-47FEF994B763}"/>
                  </a:ext>
                </a:extLst>
              </p:cNvPr>
              <p:cNvSpPr txBox="1">
                <a:spLocks noRot="1" noChangeAspect="1" noMove="1" noResize="1" noEditPoints="1" noAdjustHandles="1" noChangeArrowheads="1" noChangeShapeType="1" noTextEdit="1"/>
              </p:cNvSpPr>
              <p:nvPr/>
            </p:nvSpPr>
            <p:spPr>
              <a:xfrm>
                <a:off x="383822" y="3440987"/>
                <a:ext cx="8760178" cy="1569660"/>
              </a:xfrm>
              <a:prstGeom prst="rect">
                <a:avLst/>
              </a:prstGeom>
              <a:blipFill>
                <a:blip r:embed="rId4"/>
                <a:stretch>
                  <a:fillRect l="-974" t="-2713" b="-8140"/>
                </a:stretch>
              </a:blipFill>
            </p:spPr>
            <p:txBody>
              <a:bodyPr/>
              <a:lstStyle/>
              <a:p>
                <a:r>
                  <a:rPr lang="en-US">
                    <a:noFill/>
                  </a:rPr>
                  <a:t> </a:t>
                </a:r>
              </a:p>
            </p:txBody>
          </p:sp>
        </mc:Fallback>
      </mc:AlternateContent>
      <p:grpSp>
        <p:nvGrpSpPr>
          <p:cNvPr id="8" name="Group 7"/>
          <p:cNvGrpSpPr/>
          <p:nvPr/>
        </p:nvGrpSpPr>
        <p:grpSpPr>
          <a:xfrm>
            <a:off x="3764478" y="334944"/>
            <a:ext cx="4880839" cy="3253892"/>
            <a:chOff x="3764478" y="334944"/>
            <a:chExt cx="4880839" cy="3253892"/>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4478" y="334944"/>
              <a:ext cx="4880839" cy="3253892"/>
            </a:xfrm>
            <a:prstGeom prst="rect">
              <a:avLst/>
            </a:prstGeom>
          </p:spPr>
        </p:pic>
        <p:sp>
          <p:nvSpPr>
            <p:cNvPr id="10" name="TextBox 9">
              <a:extLst>
                <a:ext uri="{FF2B5EF4-FFF2-40B4-BE49-F238E27FC236}">
                  <a16:creationId xmlns:a16="http://schemas.microsoft.com/office/drawing/2014/main" id="{775576F3-3FEA-4D72-B877-1B32510B2085}"/>
                </a:ext>
              </a:extLst>
            </p:cNvPr>
            <p:cNvSpPr txBox="1"/>
            <p:nvPr/>
          </p:nvSpPr>
          <p:spPr>
            <a:xfrm>
              <a:off x="4524307" y="353887"/>
              <a:ext cx="3206044" cy="307777"/>
            </a:xfrm>
            <a:prstGeom prst="rect">
              <a:avLst/>
            </a:prstGeom>
            <a:noFill/>
          </p:spPr>
          <p:txBody>
            <a:bodyPr wrap="square" rtlCol="0">
              <a:spAutoFit/>
            </a:bodyPr>
            <a:lstStyle/>
            <a:p>
              <a:r>
                <a:rPr lang="en-US" dirty="0"/>
                <a:t>On </a:t>
              </a:r>
              <a:r>
                <a:rPr lang="en-US" i="1" dirty="0" err="1">
                  <a:latin typeface="Cambria Math" panose="02040503050406030204" pitchFamily="18" charset="0"/>
                  <a:ea typeface="Cambria Math" panose="02040503050406030204" pitchFamily="18" charset="0"/>
                </a:rPr>
                <a:t>ibmq</a:t>
              </a:r>
              <a:r>
                <a:rPr lang="en-US" i="1" dirty="0">
                  <a:latin typeface="Cambria Math" panose="02040503050406030204" pitchFamily="18" charset="0"/>
                  <a:ea typeface="Cambria Math" panose="02040503050406030204" pitchFamily="18" charset="0"/>
                </a:rPr>
                <a:t> _16_Melbourne </a:t>
              </a:r>
              <a:r>
                <a:rPr lang="en-US" dirty="0"/>
                <a:t>QC </a:t>
              </a:r>
            </a:p>
          </p:txBody>
        </p:sp>
      </p:grpSp>
    </p:spTree>
    <p:extLst>
      <p:ext uri="{BB962C8B-B14F-4D97-AF65-F5344CB8AC3E}">
        <p14:creationId xmlns:p14="http://schemas.microsoft.com/office/powerpoint/2010/main" val="128435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0" y="220717"/>
            <a:ext cx="3587400" cy="418672"/>
          </a:xfrm>
        </p:spPr>
        <p:txBody>
          <a:bodyPr/>
          <a:lstStyle/>
          <a:p>
            <a:r>
              <a:rPr lang="en-US" sz="3200" dirty="0">
                <a:latin typeface="+mn-lt"/>
              </a:rPr>
              <a:t>Discussion</a:t>
            </a:r>
          </a:p>
        </p:txBody>
      </p:sp>
      <p:sp>
        <p:nvSpPr>
          <p:cNvPr id="3" name="Text Placeholder 2"/>
          <p:cNvSpPr>
            <a:spLocks noGrp="1"/>
          </p:cNvSpPr>
          <p:nvPr>
            <p:ph type="body" idx="1"/>
          </p:nvPr>
        </p:nvSpPr>
        <p:spPr>
          <a:xfrm>
            <a:off x="557049" y="851338"/>
            <a:ext cx="7800091" cy="3721151"/>
          </a:xfrm>
        </p:spPr>
        <p:txBody>
          <a:bodyPr/>
          <a:lstStyle/>
          <a:p>
            <a:r>
              <a:rPr lang="en-US" sz="2400" dirty="0">
                <a:latin typeface="+mn-lt"/>
                <a:ea typeface="Microsoft JhengHei" panose="020B0604030504040204" pitchFamily="34" charset="-120"/>
              </a:rPr>
              <a:t>Dissimilarities in results</a:t>
            </a:r>
          </a:p>
          <a:p>
            <a:r>
              <a:rPr lang="en-US" sz="2400" dirty="0">
                <a:latin typeface="+mn-lt"/>
                <a:ea typeface="Microsoft JhengHei" panose="020B0604030504040204" pitchFamily="34" charset="-120"/>
              </a:rPr>
              <a:t>Quantum Errors</a:t>
            </a:r>
          </a:p>
          <a:p>
            <a:r>
              <a:rPr lang="en-US" sz="2400" dirty="0">
                <a:latin typeface="+mn-lt"/>
                <a:ea typeface="Microsoft JhengHei" panose="020B0604030504040204" pitchFamily="34" charset="-120"/>
              </a:rPr>
              <a:t>Scalability</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grpSp>
        <p:nvGrpSpPr>
          <p:cNvPr id="11" name="Group 10"/>
          <p:cNvGrpSpPr/>
          <p:nvPr/>
        </p:nvGrpSpPr>
        <p:grpSpPr>
          <a:xfrm>
            <a:off x="2784485" y="1451656"/>
            <a:ext cx="6152215" cy="2308046"/>
            <a:chOff x="-185753" y="1202983"/>
            <a:chExt cx="8673416" cy="3253892"/>
          </a:xfrm>
        </p:grpSpPr>
        <p:grpSp>
          <p:nvGrpSpPr>
            <p:cNvPr id="5" name="Group 4"/>
            <p:cNvGrpSpPr/>
            <p:nvPr/>
          </p:nvGrpSpPr>
          <p:grpSpPr>
            <a:xfrm>
              <a:off x="-185753" y="1460809"/>
              <a:ext cx="4411064" cy="2940709"/>
              <a:chOff x="-28099" y="592770"/>
              <a:chExt cx="4411064" cy="2940709"/>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99" y="592770"/>
                <a:ext cx="4411064" cy="2940709"/>
              </a:xfrm>
              <a:prstGeom prst="rect">
                <a:avLst/>
              </a:prstGeom>
            </p:spPr>
          </p:pic>
          <p:sp>
            <p:nvSpPr>
              <p:cNvPr id="7" name="TextBox 6">
                <a:extLst>
                  <a:ext uri="{FF2B5EF4-FFF2-40B4-BE49-F238E27FC236}">
                    <a16:creationId xmlns:a16="http://schemas.microsoft.com/office/drawing/2014/main" id="{50E6A9DA-E21C-41FE-A764-E045DB2805B2}"/>
                  </a:ext>
                </a:extLst>
              </p:cNvPr>
              <p:cNvSpPr txBox="1"/>
              <p:nvPr/>
            </p:nvSpPr>
            <p:spPr>
              <a:xfrm>
                <a:off x="1057284" y="661664"/>
                <a:ext cx="3206044" cy="307777"/>
              </a:xfrm>
              <a:prstGeom prst="rect">
                <a:avLst/>
              </a:prstGeom>
              <a:noFill/>
            </p:spPr>
            <p:txBody>
              <a:bodyPr wrap="square" rtlCol="0">
                <a:spAutoFit/>
              </a:bodyPr>
              <a:lstStyle/>
              <a:p>
                <a:r>
                  <a:rPr lang="en-US" dirty="0"/>
                  <a:t>On </a:t>
                </a:r>
                <a:r>
                  <a:rPr lang="en-US" i="1" dirty="0" err="1">
                    <a:ea typeface="Cambria Math" panose="02040503050406030204" pitchFamily="18" charset="0"/>
                  </a:rPr>
                  <a:t>ibmq_qasm_simulator</a:t>
                </a:r>
                <a:endParaRPr lang="en-US" dirty="0"/>
              </a:p>
            </p:txBody>
          </p:sp>
        </p:grpSp>
        <p:grpSp>
          <p:nvGrpSpPr>
            <p:cNvPr id="8" name="Group 7"/>
            <p:cNvGrpSpPr/>
            <p:nvPr/>
          </p:nvGrpSpPr>
          <p:grpSpPr>
            <a:xfrm>
              <a:off x="3606824" y="1202983"/>
              <a:ext cx="4880839" cy="3253892"/>
              <a:chOff x="3764478" y="334944"/>
              <a:chExt cx="4880839" cy="3253892"/>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4478" y="334944"/>
                <a:ext cx="4880839" cy="3253892"/>
              </a:xfrm>
              <a:prstGeom prst="rect">
                <a:avLst/>
              </a:prstGeom>
            </p:spPr>
          </p:pic>
          <p:sp>
            <p:nvSpPr>
              <p:cNvPr id="10" name="TextBox 9">
                <a:extLst>
                  <a:ext uri="{FF2B5EF4-FFF2-40B4-BE49-F238E27FC236}">
                    <a16:creationId xmlns:a16="http://schemas.microsoft.com/office/drawing/2014/main" id="{775576F3-3FEA-4D72-B877-1B32510B2085}"/>
                  </a:ext>
                </a:extLst>
              </p:cNvPr>
              <p:cNvSpPr txBox="1"/>
              <p:nvPr/>
            </p:nvSpPr>
            <p:spPr>
              <a:xfrm>
                <a:off x="4524307" y="353887"/>
                <a:ext cx="3206044" cy="307777"/>
              </a:xfrm>
              <a:prstGeom prst="rect">
                <a:avLst/>
              </a:prstGeom>
              <a:noFill/>
            </p:spPr>
            <p:txBody>
              <a:bodyPr wrap="square" rtlCol="0">
                <a:spAutoFit/>
              </a:bodyPr>
              <a:lstStyle/>
              <a:p>
                <a:r>
                  <a:rPr lang="en-US" dirty="0"/>
                  <a:t>On </a:t>
                </a:r>
                <a:r>
                  <a:rPr lang="en-US" i="1" dirty="0" err="1">
                    <a:latin typeface="Cambria Math" panose="02040503050406030204" pitchFamily="18" charset="0"/>
                    <a:ea typeface="Cambria Math" panose="02040503050406030204" pitchFamily="18" charset="0"/>
                  </a:rPr>
                  <a:t>ibmq</a:t>
                </a:r>
                <a:r>
                  <a:rPr lang="en-US" i="1" dirty="0">
                    <a:latin typeface="Cambria Math" panose="02040503050406030204" pitchFamily="18" charset="0"/>
                    <a:ea typeface="Cambria Math" panose="02040503050406030204" pitchFamily="18" charset="0"/>
                  </a:rPr>
                  <a:t> _16_Melbourne </a:t>
                </a:r>
                <a:r>
                  <a:rPr lang="en-US" dirty="0"/>
                  <a:t>QC </a:t>
                </a:r>
              </a:p>
            </p:txBody>
          </p:sp>
        </p:grpSp>
      </p:grpSp>
    </p:spTree>
    <p:extLst>
      <p:ext uri="{BB962C8B-B14F-4D97-AF65-F5344CB8AC3E}">
        <p14:creationId xmlns:p14="http://schemas.microsoft.com/office/powerpoint/2010/main" val="362053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sp>
        <p:nvSpPr>
          <p:cNvPr id="6" name="Title 1">
            <a:extLst>
              <a:ext uri="{FF2B5EF4-FFF2-40B4-BE49-F238E27FC236}">
                <a16:creationId xmlns:a16="http://schemas.microsoft.com/office/drawing/2014/main" id="{DEBCB255-EF50-4665-8A47-B464C50767BF}"/>
              </a:ext>
            </a:extLst>
          </p:cNvPr>
          <p:cNvSpPr txBox="1">
            <a:spLocks/>
          </p:cNvSpPr>
          <p:nvPr/>
        </p:nvSpPr>
        <p:spPr>
          <a:xfrm>
            <a:off x="1224825" y="85318"/>
            <a:ext cx="6462600"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1800"/>
              <a:buFont typeface="Poppins"/>
              <a:buNone/>
              <a:defRPr sz="1800" b="1" i="0" u="none" strike="noStrike" cap="none">
                <a:solidFill>
                  <a:schemeClr val="dk1"/>
                </a:solidFill>
                <a:latin typeface="Poppins"/>
                <a:ea typeface="Poppins"/>
                <a:cs typeface="Poppins"/>
                <a:sym typeface="Poppins"/>
              </a:defRPr>
            </a:lvl9pPr>
          </a:lstStyle>
          <a:p>
            <a:r>
              <a:rPr lang="en-US" dirty="0"/>
              <a:t>Significance: Break RSA cryptography</a:t>
            </a:r>
          </a:p>
        </p:txBody>
      </p:sp>
      <p:sp>
        <p:nvSpPr>
          <p:cNvPr id="7" name="Text Placeholder 2">
            <a:extLst>
              <a:ext uri="{FF2B5EF4-FFF2-40B4-BE49-F238E27FC236}">
                <a16:creationId xmlns:a16="http://schemas.microsoft.com/office/drawing/2014/main" id="{676C62CA-52F1-4AE4-8044-B4523D8E6D6D}"/>
              </a:ext>
            </a:extLst>
          </p:cNvPr>
          <p:cNvSpPr txBox="1">
            <a:spLocks/>
          </p:cNvSpPr>
          <p:nvPr/>
        </p:nvSpPr>
        <p:spPr>
          <a:xfrm>
            <a:off x="338843" y="954231"/>
            <a:ext cx="8805157" cy="3984594"/>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1pPr>
            <a:lvl2pPr marL="914400" marR="0" lvl="1"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2pPr>
            <a:lvl3pPr marL="1371600" marR="0" lvl="2"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3pPr>
            <a:lvl4pPr marL="1828800" marR="0" lvl="3"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4pPr>
            <a:lvl5pPr marL="2286000" marR="0" lvl="4"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5pPr>
            <a:lvl6pPr marL="2743200" marR="0" lvl="5"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6pPr>
            <a:lvl7pPr marL="3200400" marR="0" lvl="6"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7pPr>
            <a:lvl8pPr marL="3657600" marR="0" lvl="7"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8pPr>
            <a:lvl9pPr marL="4114800" marR="0" lvl="8" indent="-355600" algn="l" rtl="0">
              <a:lnSpc>
                <a:spcPct val="120000"/>
              </a:lnSpc>
              <a:spcBef>
                <a:spcPts val="600"/>
              </a:spcBef>
              <a:spcAft>
                <a:spcPts val="0"/>
              </a:spcAft>
              <a:buClr>
                <a:schemeClr val="accent6"/>
              </a:buClr>
              <a:buSzPts val="2000"/>
              <a:buFont typeface="Montserrat Light"/>
              <a:buChar char="❏"/>
              <a:defRPr sz="2000" b="0" i="0" u="none" strike="noStrike" cap="none">
                <a:solidFill>
                  <a:schemeClr val="dk1"/>
                </a:solidFill>
                <a:latin typeface="Montserrat Light"/>
                <a:ea typeface="Montserrat Light"/>
                <a:cs typeface="Montserrat Light"/>
                <a:sym typeface="Montserrat Light"/>
              </a:defRPr>
            </a:lvl9pPr>
          </a:lstStyle>
          <a:p>
            <a:r>
              <a:rPr lang="en-US" dirty="0">
                <a:latin typeface="+mn-lt"/>
              </a:rPr>
              <a:t>A widely used cryptographic system for online data transmission including emails and online payments</a:t>
            </a:r>
          </a:p>
          <a:p>
            <a:r>
              <a:rPr lang="en-US" dirty="0">
                <a:latin typeface="+mn-lt"/>
              </a:rPr>
              <a:t>Based upon the difficulty of factoring a large number</a:t>
            </a:r>
          </a:p>
          <a:p>
            <a:r>
              <a:rPr lang="en-US" dirty="0">
                <a:latin typeface="+mn-lt"/>
              </a:rPr>
              <a:t>300 trillion years for classical computer to break 2048 bit key while it takes 10 secs for 4099 qubit QC</a:t>
            </a:r>
            <a:r>
              <a:rPr lang="en-US" sz="1400" dirty="0">
                <a:latin typeface="+mn-lt"/>
              </a:rPr>
              <a:t>(Zhang, 2020)</a:t>
            </a:r>
            <a:endParaRPr lang="en-US" dirty="0">
              <a:latin typeface="+mn-lt"/>
            </a:endParaRPr>
          </a:p>
          <a:p>
            <a:r>
              <a:rPr lang="en-US" dirty="0">
                <a:latin typeface="+mn-lt"/>
              </a:rPr>
              <a:t>Largest experimentally factored number by quantum computer using Shor’s algorithm: ‘21’ </a:t>
            </a:r>
            <a:r>
              <a:rPr lang="en-US" sz="1400" dirty="0">
                <a:latin typeface="+mn-lt"/>
              </a:rPr>
              <a:t>(Martin-Lopez,2012)</a:t>
            </a:r>
            <a:endParaRPr lang="en-US" dirty="0">
              <a:latin typeface="+mn-lt"/>
            </a:endParaRPr>
          </a:p>
        </p:txBody>
      </p:sp>
      <p:grpSp>
        <p:nvGrpSpPr>
          <p:cNvPr id="3" name="Group 2"/>
          <p:cNvGrpSpPr/>
          <p:nvPr/>
        </p:nvGrpSpPr>
        <p:grpSpPr>
          <a:xfrm>
            <a:off x="482081" y="1665390"/>
            <a:ext cx="8518679" cy="2554546"/>
            <a:chOff x="482081" y="1665390"/>
            <a:chExt cx="8518679" cy="2554546"/>
          </a:xfrm>
        </p:grpSpPr>
        <p:sp>
          <p:nvSpPr>
            <p:cNvPr id="8" name="Rectangle 2">
              <a:extLst>
                <a:ext uri="{FF2B5EF4-FFF2-40B4-BE49-F238E27FC236}">
                  <a16:creationId xmlns:a16="http://schemas.microsoft.com/office/drawing/2014/main" id="{F31700AC-1865-4D85-A6F8-9883E9CB1E96}"/>
                </a:ext>
              </a:extLst>
            </p:cNvPr>
            <p:cNvSpPr>
              <a:spLocks noChangeArrowheads="1"/>
            </p:cNvSpPr>
            <p:nvPr/>
          </p:nvSpPr>
          <p:spPr bwMode="auto">
            <a:xfrm>
              <a:off x="482081" y="1665390"/>
              <a:ext cx="8518679" cy="2246769"/>
            </a:xfrm>
            <a:prstGeom prst="rect">
              <a:avLst/>
            </a:prstGeom>
            <a:solidFill>
              <a:srgbClr val="F8F9FA"/>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urier New" panose="02070309020205020404" pitchFamily="49" charset="0"/>
                </a:rPr>
                <a:t>RSA-(2048) = 2519590847565789349402718324004839857142928212620403202777713783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urier New" panose="02070309020205020404" pitchFamily="49" charset="0"/>
                </a:rPr>
                <a:t>	    60436620207075955562640185258807844069182906412495150821892985591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rPr>
                <a:t>49176184502808489120072844992687392807287776735971418347270261896</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rPr>
                <a:t>37501497182469116507761337985909570009733045974880842840179742910</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rPr>
                <a:t>06424586918171951187461215151726546322822168699875491824224336372</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rPr>
                <a:t>59085141865462043576798423387184774447920739934236584823824281198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rPr>
                <a:t>16381501067481045166037730605620161967625613384414360383390441495</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rPr>
                <a:t>26344321901146575444541784240209246165157233507787077498171257724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rPr>
                <a:t>67962926386356373289912154831438167899885040445364023527381951378</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Courier New" panose="02070309020205020404" pitchFamily="49" charset="0"/>
                </a:rPr>
                <a:t>	    </a:t>
              </a:r>
              <a:r>
                <a:rPr kumimoji="0" lang="en-US" altLang="en-US" b="0" i="0" u="none" strike="noStrike" cap="none" normalizeH="0" baseline="0" dirty="0">
                  <a:ln>
                    <a:noFill/>
                  </a:ln>
                  <a:solidFill>
                    <a:srgbClr val="000000"/>
                  </a:solidFill>
                  <a:effectLst/>
                  <a:latin typeface="Courier New" panose="02070309020205020404" pitchFamily="49" charset="0"/>
                </a:rPr>
                <a:t>636564391212010397122822120720357</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2" name="TextBox 1"/>
            <p:cNvSpPr txBox="1"/>
            <p:nvPr/>
          </p:nvSpPr>
          <p:spPr>
            <a:xfrm>
              <a:off x="2901645" y="3912159"/>
              <a:ext cx="3108960" cy="307777"/>
            </a:xfrm>
            <a:prstGeom prst="rect">
              <a:avLst/>
            </a:prstGeom>
            <a:noFill/>
          </p:spPr>
          <p:txBody>
            <a:bodyPr wrap="square" rtlCol="0">
              <a:spAutoFit/>
            </a:bodyPr>
            <a:lstStyle/>
            <a:p>
              <a:r>
                <a:rPr lang="en-US" dirty="0"/>
                <a:t>Figure: RSA-(2048) </a:t>
              </a:r>
            </a:p>
          </p:txBody>
        </p:sp>
      </p:grpSp>
    </p:spTree>
    <p:extLst>
      <p:ext uri="{BB962C8B-B14F-4D97-AF65-F5344CB8AC3E}">
        <p14:creationId xmlns:p14="http://schemas.microsoft.com/office/powerpoint/2010/main" val="229588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34"/>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556" name="Google Shape;556;p34"/>
          <p:cNvSpPr txBox="1">
            <a:spLocks noGrp="1"/>
          </p:cNvSpPr>
          <p:nvPr>
            <p:ph type="ctrTitle" idx="4294967295"/>
          </p:nvPr>
        </p:nvSpPr>
        <p:spPr>
          <a:xfrm>
            <a:off x="1313736" y="1167942"/>
            <a:ext cx="4725000" cy="86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dirty="0">
                <a:solidFill>
                  <a:schemeClr val="accent2"/>
                </a:solidFill>
              </a:rPr>
              <a:t>THANK You</a:t>
            </a:r>
            <a:endParaRPr sz="7200" dirty="0">
              <a:solidFill>
                <a:schemeClr val="accen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50" y="304800"/>
            <a:ext cx="3154419" cy="552000"/>
          </a:xfrm>
        </p:spPr>
        <p:txBody>
          <a:bodyPr/>
          <a:lstStyle/>
          <a:p>
            <a:r>
              <a:rPr lang="en-US" dirty="0">
                <a:latin typeface="+mn-lt"/>
              </a:rPr>
              <a:t>Acknowledgment</a:t>
            </a:r>
          </a:p>
        </p:txBody>
      </p:sp>
      <p:sp>
        <p:nvSpPr>
          <p:cNvPr id="3" name="Text Placeholder 2"/>
          <p:cNvSpPr>
            <a:spLocks noGrp="1"/>
          </p:cNvSpPr>
          <p:nvPr>
            <p:ph type="body" idx="1"/>
          </p:nvPr>
        </p:nvSpPr>
        <p:spPr>
          <a:xfrm>
            <a:off x="599090" y="903604"/>
            <a:ext cx="7793796" cy="3602992"/>
          </a:xfrm>
        </p:spPr>
        <p:txBody>
          <a:bodyPr/>
          <a:lstStyle/>
          <a:p>
            <a:r>
              <a:rPr lang="en-US" dirty="0">
                <a:latin typeface="+mn-lt"/>
                <a:cs typeface="Arial" panose="020B0604020202020204" pitchFamily="34" charset="0"/>
              </a:rPr>
              <a:t>Supervisors: </a:t>
            </a:r>
            <a:r>
              <a:rPr lang="en-US" dirty="0" err="1">
                <a:latin typeface="+mn-lt"/>
                <a:cs typeface="Arial" panose="020B0604020202020204" pitchFamily="34" charset="0"/>
              </a:rPr>
              <a:t>Dibakar</a:t>
            </a:r>
            <a:r>
              <a:rPr lang="en-US" dirty="0">
                <a:latin typeface="+mn-lt"/>
                <a:cs typeface="Arial" panose="020B0604020202020204" pitchFamily="34" charset="0"/>
              </a:rPr>
              <a:t> </a:t>
            </a:r>
            <a:r>
              <a:rPr lang="en-US" dirty="0" err="1">
                <a:latin typeface="+mn-lt"/>
                <a:cs typeface="Arial" panose="020B0604020202020204" pitchFamily="34" charset="0"/>
              </a:rPr>
              <a:t>Sigdel</a:t>
            </a:r>
            <a:r>
              <a:rPr lang="en-US" dirty="0">
                <a:latin typeface="+mn-lt"/>
                <a:cs typeface="Arial" panose="020B0604020202020204" pitchFamily="34" charset="0"/>
              </a:rPr>
              <a:t>, Om Krishna </a:t>
            </a:r>
            <a:r>
              <a:rPr lang="en-US" dirty="0" err="1">
                <a:latin typeface="+mn-lt"/>
                <a:cs typeface="Arial" panose="020B0604020202020204" pitchFamily="34" charset="0"/>
              </a:rPr>
              <a:t>Suwal</a:t>
            </a:r>
            <a:r>
              <a:rPr lang="en-US" dirty="0">
                <a:latin typeface="+mn-lt"/>
                <a:cs typeface="Arial" panose="020B0604020202020204" pitchFamily="34" charset="0"/>
              </a:rPr>
              <a:t>, Shree Krishna </a:t>
            </a:r>
            <a:r>
              <a:rPr lang="en-US" dirty="0" err="1">
                <a:latin typeface="+mn-lt"/>
                <a:cs typeface="Arial" panose="020B0604020202020204" pitchFamily="34" charset="0"/>
              </a:rPr>
              <a:t>Bhattarai</a:t>
            </a:r>
            <a:endParaRPr lang="en-US" dirty="0">
              <a:latin typeface="+mn-lt"/>
              <a:cs typeface="Arial" panose="020B0604020202020204" pitchFamily="34" charset="0"/>
            </a:endParaRPr>
          </a:p>
          <a:p>
            <a:r>
              <a:rPr lang="en-US" dirty="0">
                <a:latin typeface="+mn-lt"/>
                <a:cs typeface="Arial" panose="020B0604020202020204" pitchFamily="34" charset="0"/>
              </a:rPr>
              <a:t>Association of Nepali Physicists in America (ANPA</a:t>
            </a:r>
            <a:r>
              <a:rPr lang="en-US" dirty="0">
                <a:latin typeface="+mn-lt"/>
              </a:rPr>
              <a:t>)</a:t>
            </a:r>
          </a:p>
          <a:p>
            <a:r>
              <a:rPr lang="en-US" dirty="0">
                <a:latin typeface="+mn-lt"/>
              </a:rPr>
              <a:t>Khwopa College</a:t>
            </a:r>
          </a:p>
          <a:p>
            <a:r>
              <a:rPr lang="en-US" dirty="0">
                <a:latin typeface="+mn-lt"/>
              </a:rPr>
              <a:t>Friends: </a:t>
            </a:r>
            <a:r>
              <a:rPr lang="en-US" dirty="0" err="1">
                <a:latin typeface="+mn-lt"/>
              </a:rPr>
              <a:t>Rodip</a:t>
            </a:r>
            <a:r>
              <a:rPr lang="en-US" dirty="0">
                <a:latin typeface="+mn-lt"/>
              </a:rPr>
              <a:t> </a:t>
            </a:r>
            <a:r>
              <a:rPr lang="en-US" dirty="0" err="1">
                <a:latin typeface="+mn-lt"/>
              </a:rPr>
              <a:t>Datheputhe</a:t>
            </a:r>
            <a:r>
              <a:rPr lang="en-US" dirty="0">
                <a:latin typeface="+mn-lt"/>
              </a:rPr>
              <a:t>, </a:t>
            </a:r>
            <a:r>
              <a:rPr lang="en-US" dirty="0" err="1">
                <a:latin typeface="+mn-lt"/>
              </a:rPr>
              <a:t>Supriya</a:t>
            </a:r>
            <a:r>
              <a:rPr lang="en-US" dirty="0">
                <a:latin typeface="+mn-lt"/>
              </a:rPr>
              <a:t> </a:t>
            </a:r>
            <a:r>
              <a:rPr lang="en-US" dirty="0" err="1">
                <a:latin typeface="+mn-lt"/>
              </a:rPr>
              <a:t>Dhakal</a:t>
            </a:r>
            <a:r>
              <a:rPr lang="en-US" dirty="0">
                <a:latin typeface="+mn-lt"/>
              </a:rPr>
              <a:t>, </a:t>
            </a:r>
            <a:r>
              <a:rPr lang="en-US" dirty="0" err="1">
                <a:latin typeface="+mn-lt"/>
              </a:rPr>
              <a:t>Anis</a:t>
            </a:r>
            <a:r>
              <a:rPr lang="en-US" dirty="0">
                <a:latin typeface="+mn-lt"/>
              </a:rPr>
              <a:t> </a:t>
            </a:r>
            <a:r>
              <a:rPr lang="en-US" dirty="0" err="1">
                <a:latin typeface="+mn-lt"/>
              </a:rPr>
              <a:t>gautam</a:t>
            </a:r>
            <a:r>
              <a:rPr lang="en-US" dirty="0">
                <a:latin typeface="+mn-lt"/>
              </a:rPr>
              <a:t>, </a:t>
            </a:r>
            <a:r>
              <a:rPr lang="en-US" dirty="0" err="1">
                <a:latin typeface="+mn-lt"/>
              </a:rPr>
              <a:t>Sagar</a:t>
            </a:r>
            <a:r>
              <a:rPr lang="en-US" dirty="0">
                <a:latin typeface="+mn-lt"/>
              </a:rPr>
              <a:t> Ganeju </a:t>
            </a:r>
          </a:p>
          <a:p>
            <a:endParaRPr lang="en-US" dirty="0">
              <a:latin typeface="+mn-lt"/>
            </a:endParaRP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latin typeface="+mn-lt"/>
              </a:rPr>
              <a:t>17</a:t>
            </a:fld>
            <a:endParaRPr lang="en">
              <a:latin typeface="+mn-l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7545" y="291772"/>
            <a:ext cx="4191000" cy="46577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475" y="304800"/>
            <a:ext cx="8658225" cy="2400300"/>
          </a:xfrm>
          <a:prstGeom prst="rect">
            <a:avLst/>
          </a:prstGeom>
        </p:spPr>
      </p:pic>
      <p:graphicFrame>
        <p:nvGraphicFramePr>
          <p:cNvPr id="8" name="Object 7"/>
          <p:cNvGraphicFramePr>
            <a:graphicFrameLocks noChangeAspect="1"/>
          </p:cNvGraphicFramePr>
          <p:nvPr>
            <p:extLst>
              <p:ext uri="{D42A27DB-BD31-4B8C-83A1-F6EECF244321}">
                <p14:modId xmlns:p14="http://schemas.microsoft.com/office/powerpoint/2010/main" val="1421575078"/>
              </p:ext>
            </p:extLst>
          </p:nvPr>
        </p:nvGraphicFramePr>
        <p:xfrm>
          <a:off x="275567" y="13172"/>
          <a:ext cx="7586171" cy="5130403"/>
        </p:xfrm>
        <a:graphic>
          <a:graphicData uri="http://schemas.openxmlformats.org/presentationml/2006/ole">
            <mc:AlternateContent xmlns:mc="http://schemas.openxmlformats.org/markup-compatibility/2006">
              <mc:Choice xmlns:v="urn:schemas-microsoft-com:vml" Requires="v">
                <p:oleObj name="Acrobat Document" r:id="rId5" imgW="7543441" imgH="5829159" progId="AcroExch.Document.DC">
                  <p:embed/>
                </p:oleObj>
              </mc:Choice>
              <mc:Fallback>
                <p:oleObj name="Acrobat Document" r:id="rId5" imgW="7543441" imgH="5829159" progId="AcroExch.Document.DC">
                  <p:embed/>
                  <p:pic>
                    <p:nvPicPr>
                      <p:cNvPr id="9" name="Object 8"/>
                      <p:cNvPicPr/>
                      <p:nvPr/>
                    </p:nvPicPr>
                    <p:blipFill>
                      <a:blip r:embed="rId6"/>
                      <a:stretch>
                        <a:fillRect/>
                      </a:stretch>
                    </p:blipFill>
                    <p:spPr>
                      <a:xfrm>
                        <a:off x="275567" y="13172"/>
                        <a:ext cx="7586171" cy="5130403"/>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915753149"/>
              </p:ext>
            </p:extLst>
          </p:nvPr>
        </p:nvGraphicFramePr>
        <p:xfrm>
          <a:off x="433831" y="0"/>
          <a:ext cx="7861738" cy="5189630"/>
        </p:xfrm>
        <a:graphic>
          <a:graphicData uri="http://schemas.openxmlformats.org/presentationml/2006/ole">
            <mc:AlternateContent xmlns:mc="http://schemas.openxmlformats.org/markup-compatibility/2006">
              <mc:Choice xmlns:v="urn:schemas-microsoft-com:vml" Requires="v">
                <p:oleObj name="Acrobat Document" r:id="rId7" imgW="7543441" imgH="5829159" progId="AcroExch.Document.DC">
                  <p:embed/>
                </p:oleObj>
              </mc:Choice>
              <mc:Fallback>
                <p:oleObj name="Acrobat Document" r:id="rId7" imgW="7543441" imgH="5829159" progId="AcroExch.Document.DC">
                  <p:embed/>
                  <p:pic>
                    <p:nvPicPr>
                      <p:cNvPr id="0" name=""/>
                      <p:cNvPicPr/>
                      <p:nvPr/>
                    </p:nvPicPr>
                    <p:blipFill>
                      <a:blip r:embed="rId8"/>
                      <a:stretch>
                        <a:fillRect/>
                      </a:stretch>
                    </p:blipFill>
                    <p:spPr>
                      <a:xfrm>
                        <a:off x="433831" y="0"/>
                        <a:ext cx="7861738" cy="5189630"/>
                      </a:xfrm>
                      <a:prstGeom prst="rect">
                        <a:avLst/>
                      </a:prstGeom>
                    </p:spPr>
                  </p:pic>
                </p:oleObj>
              </mc:Fallback>
            </mc:AlternateContent>
          </a:graphicData>
        </a:graphic>
      </p:graphicFrame>
    </p:spTree>
    <p:extLst>
      <p:ext uri="{BB962C8B-B14F-4D97-AF65-F5344CB8AC3E}">
        <p14:creationId xmlns:p14="http://schemas.microsoft.com/office/powerpoint/2010/main" val="2561249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6"/>
                                        </p:tgtEl>
                                        <p:attrNameLst>
                                          <p:attrName>style.visibility</p:attrName>
                                        </p:attrNameLst>
                                      </p:cBhvr>
                                      <p:to>
                                        <p:strVal val="hidden"/>
                                      </p:to>
                                    </p:set>
                                  </p:childTnLst>
                                </p:cTn>
                              </p:par>
                              <p:par>
                                <p:cTn id="20" presetID="42"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8"/>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4" name="Google Shape;564;p35"/>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2" name="Text Placeholder 1"/>
          <p:cNvSpPr>
            <a:spLocks noGrp="1"/>
          </p:cNvSpPr>
          <p:nvPr>
            <p:ph type="body" idx="1"/>
          </p:nvPr>
        </p:nvSpPr>
        <p:spPr>
          <a:xfrm>
            <a:off x="424753" y="523878"/>
            <a:ext cx="8215908" cy="3905509"/>
          </a:xfrm>
        </p:spPr>
        <p:txBody>
          <a:bodyPr/>
          <a:lstStyle/>
          <a:p>
            <a:pPr marL="330200" indent="-228600">
              <a:buFont typeface="+mj-lt"/>
              <a:buAutoNum type="arabicPeriod"/>
            </a:pPr>
            <a:r>
              <a:rPr lang="en-US" sz="1200" dirty="0">
                <a:latin typeface="+mn-lt"/>
              </a:rPr>
              <a:t>Cheung, D. (2003). Using generalized quantum Fourier transforms in quantum phase estimation algorithms (Doctoral dissertation, University of Waterloo [Department of </a:t>
            </a:r>
            <a:r>
              <a:rPr lang="en-US" sz="1200" dirty="0" err="1">
                <a:latin typeface="+mn-lt"/>
              </a:rPr>
              <a:t>Combinatorics</a:t>
            </a:r>
            <a:r>
              <a:rPr lang="en-US" sz="1200" dirty="0">
                <a:latin typeface="+mn-lt"/>
              </a:rPr>
              <a:t> and Optimization]).</a:t>
            </a:r>
          </a:p>
          <a:p>
            <a:pPr marL="330200" indent="-228600">
              <a:buFont typeface="+mj-lt"/>
              <a:buAutoNum type="arabicPeriod"/>
            </a:pPr>
            <a:r>
              <a:rPr lang="en-US" sz="1200" dirty="0" err="1">
                <a:latin typeface="+mn-lt"/>
              </a:rPr>
              <a:t>Hamdi</a:t>
            </a:r>
            <a:r>
              <a:rPr lang="en-US" sz="1200" dirty="0">
                <a:latin typeface="+mn-lt"/>
              </a:rPr>
              <a:t>, S. M., </a:t>
            </a:r>
            <a:r>
              <a:rPr lang="en-US" sz="1200" dirty="0" err="1">
                <a:latin typeface="+mn-lt"/>
              </a:rPr>
              <a:t>Zuhori</a:t>
            </a:r>
            <a:r>
              <a:rPr lang="en-US" sz="1200" dirty="0">
                <a:latin typeface="+mn-lt"/>
              </a:rPr>
              <a:t>, S. T., Mahmud, F., &amp; Pal, B. (2014). A compare between Shor's quantum factoring algorithm and general number field sieve. </a:t>
            </a:r>
            <a:r>
              <a:rPr lang="en-US" sz="1200" i="1" dirty="0">
                <a:latin typeface="+mn-lt"/>
              </a:rPr>
              <a:t>2014 International Conference on Electrical Engineering and Information &amp; Communication Technology</a:t>
            </a:r>
            <a:r>
              <a:rPr lang="en-US" sz="1200" dirty="0">
                <a:latin typeface="+mn-lt"/>
              </a:rPr>
              <a:t>. doi:10.1109/iceeict.2014.6919115</a:t>
            </a:r>
          </a:p>
          <a:p>
            <a:pPr marL="330200" indent="-228600">
              <a:buFont typeface="+mj-lt"/>
              <a:buAutoNum type="arabicPeriod"/>
            </a:pPr>
            <a:r>
              <a:rPr lang="en-US" sz="1200" dirty="0" err="1">
                <a:latin typeface="+mn-lt"/>
              </a:rPr>
              <a:t>Hidary</a:t>
            </a:r>
            <a:r>
              <a:rPr lang="en-US" sz="1200" dirty="0">
                <a:latin typeface="+mn-lt"/>
              </a:rPr>
              <a:t>, J. D. (2019). </a:t>
            </a:r>
            <a:r>
              <a:rPr lang="en-US" sz="1200" i="1" dirty="0">
                <a:latin typeface="+mn-lt"/>
              </a:rPr>
              <a:t>Quantum Computing: An Applied Approach</a:t>
            </a:r>
            <a:r>
              <a:rPr lang="en-US" sz="1200" dirty="0">
                <a:latin typeface="+mn-lt"/>
              </a:rPr>
              <a:t> (pp. 1-351). Cham: Springer</a:t>
            </a:r>
          </a:p>
          <a:p>
            <a:pPr marL="342900" indent="-228600">
              <a:buFont typeface="+mj-lt"/>
              <a:buAutoNum type="arabicPeriod"/>
            </a:pPr>
            <a:r>
              <a:rPr lang="en-US" sz="1200" dirty="0" err="1">
                <a:latin typeface="+mn-lt"/>
              </a:rPr>
              <a:t>Loceff</a:t>
            </a:r>
            <a:r>
              <a:rPr lang="en-US" sz="1200" dirty="0">
                <a:latin typeface="+mn-lt"/>
              </a:rPr>
              <a:t>, M. (2016). A Course in Quantum Computing.</a:t>
            </a:r>
          </a:p>
          <a:p>
            <a:pPr marL="342900" indent="-228600">
              <a:buFont typeface="+mj-lt"/>
              <a:buAutoNum type="arabicPeriod"/>
            </a:pPr>
            <a:r>
              <a:rPr lang="en-US" sz="1200" dirty="0">
                <a:latin typeface="+mn-lt"/>
              </a:rPr>
              <a:t>Martin-Lopez, E., Laing, A., Lawson, T., Alvarez, R., Zhou, X. Q., &amp; </a:t>
            </a:r>
            <a:r>
              <a:rPr lang="en-US" sz="1200" dirty="0" err="1">
                <a:latin typeface="+mn-lt"/>
              </a:rPr>
              <a:t>O'brien</a:t>
            </a:r>
            <a:r>
              <a:rPr lang="en-US" sz="1200" dirty="0">
                <a:latin typeface="+mn-lt"/>
              </a:rPr>
              <a:t>, J. L. (2012). Experimental realization of Shor's quantum factoring algorithm using qubit recycling. Nature photonics, 6(11), 773-776. </a:t>
            </a:r>
          </a:p>
          <a:p>
            <a:pPr marL="342900" indent="-228600">
              <a:buFont typeface="+mj-lt"/>
              <a:buAutoNum type="arabicPeriod"/>
            </a:pPr>
            <a:r>
              <a:rPr lang="en-US" sz="1200" dirty="0" err="1">
                <a:latin typeface="+mn-lt"/>
              </a:rPr>
              <a:t>Monz</a:t>
            </a:r>
            <a:r>
              <a:rPr lang="en-US" sz="1200" dirty="0">
                <a:latin typeface="+mn-lt"/>
              </a:rPr>
              <a:t>, T., </a:t>
            </a:r>
            <a:r>
              <a:rPr lang="en-US" sz="1200" dirty="0" err="1">
                <a:latin typeface="+mn-lt"/>
              </a:rPr>
              <a:t>Nigg</a:t>
            </a:r>
            <a:r>
              <a:rPr lang="en-US" sz="1200" dirty="0">
                <a:latin typeface="+mn-lt"/>
              </a:rPr>
              <a:t>, D., Martinez, E. A., </a:t>
            </a:r>
            <a:r>
              <a:rPr lang="en-US" sz="1200" dirty="0" err="1">
                <a:latin typeface="+mn-lt"/>
              </a:rPr>
              <a:t>Brandl</a:t>
            </a:r>
            <a:r>
              <a:rPr lang="en-US" sz="1200" dirty="0">
                <a:latin typeface="+mn-lt"/>
              </a:rPr>
              <a:t>, M. F., Schindler, P., </a:t>
            </a:r>
            <a:r>
              <a:rPr lang="en-US" sz="1200" dirty="0" err="1">
                <a:latin typeface="+mn-lt"/>
              </a:rPr>
              <a:t>Rines</a:t>
            </a:r>
            <a:r>
              <a:rPr lang="en-US" sz="1200" dirty="0">
                <a:latin typeface="+mn-lt"/>
              </a:rPr>
              <a:t>, R., ... &amp; Blatt, R. (2016). Realization of a scalable Shor algorithm. Science, 351(6277), 1068-1070.</a:t>
            </a:r>
          </a:p>
          <a:p>
            <a:pPr marL="342900" indent="-228600">
              <a:buFont typeface="+mj-lt"/>
              <a:buAutoNum type="arabicPeriod"/>
            </a:pPr>
            <a:r>
              <a:rPr lang="en-US" sz="1200" dirty="0">
                <a:latin typeface="+mn-lt"/>
              </a:rPr>
              <a:t>Nielsen, M. A., &amp; Chuang, I. (2002). Quantum computation and quantum information.</a:t>
            </a:r>
          </a:p>
          <a:p>
            <a:pPr marL="342900" indent="-228600">
              <a:buFont typeface="+mj-lt"/>
              <a:buAutoNum type="arabicPeriod"/>
            </a:pPr>
            <a:r>
              <a:rPr lang="en-US" sz="1200" dirty="0">
                <a:latin typeface="+mn-lt"/>
              </a:rPr>
              <a:t>Open-source quantum development. (</a:t>
            </a:r>
            <a:r>
              <a:rPr lang="en-US" sz="1200" dirty="0" err="1">
                <a:latin typeface="+mn-lt"/>
              </a:rPr>
              <a:t>n.d.</a:t>
            </a:r>
            <a:r>
              <a:rPr lang="en-US" sz="1200" dirty="0">
                <a:latin typeface="+mn-lt"/>
              </a:rPr>
              <a:t>). Retrieved February 20, 2021, from https://qiskit.org/</a:t>
            </a:r>
          </a:p>
          <a:p>
            <a:pPr marL="342900" indent="-228600">
              <a:buFont typeface="+mj-lt"/>
              <a:buAutoNum type="arabicPeriod"/>
            </a:pPr>
            <a:r>
              <a:rPr lang="en-US" sz="1200" dirty="0">
                <a:latin typeface="+mn-lt"/>
              </a:rPr>
              <a:t>Zhang, L., </a:t>
            </a:r>
            <a:r>
              <a:rPr lang="en-US" sz="1200" dirty="0" err="1">
                <a:latin typeface="+mn-lt"/>
              </a:rPr>
              <a:t>Miranskyy</a:t>
            </a:r>
            <a:r>
              <a:rPr lang="en-US" sz="1200" dirty="0">
                <a:latin typeface="+mn-lt"/>
              </a:rPr>
              <a:t>, A., &amp; </a:t>
            </a:r>
            <a:r>
              <a:rPr lang="en-US" sz="1200" dirty="0" err="1">
                <a:latin typeface="+mn-lt"/>
              </a:rPr>
              <a:t>Rjaibi</a:t>
            </a:r>
            <a:r>
              <a:rPr lang="en-US" sz="1200" dirty="0">
                <a:latin typeface="+mn-lt"/>
              </a:rPr>
              <a:t>, W. (2020). Quantum Advantage and Y2K Bug: Comparison. IEEE Software.</a:t>
            </a:r>
          </a:p>
          <a:p>
            <a:pPr marL="342900" indent="-228600">
              <a:buFont typeface="+mj-lt"/>
              <a:buAutoNum type="arabicPeriod"/>
            </a:pPr>
            <a:endParaRPr lang="en-US" sz="1200" dirty="0">
              <a:latin typeface="+mn-lt"/>
            </a:endParaRPr>
          </a:p>
          <a:p>
            <a:pPr marL="342900" indent="-228600">
              <a:buFont typeface="+mj-lt"/>
              <a:buAutoNum type="arabicPeriod"/>
            </a:pPr>
            <a:endParaRPr lang="en-US" sz="1200" dirty="0">
              <a:latin typeface="+mn-lt"/>
            </a:endParaRPr>
          </a:p>
          <a:p>
            <a:pPr marL="330200" indent="-228600">
              <a:buFont typeface="+mj-lt"/>
              <a:buAutoNum type="arabicPeriod"/>
            </a:pPr>
            <a:endParaRPr lang="en-US" sz="1200" dirty="0">
              <a:latin typeface="+mn-lt"/>
            </a:endParaRPr>
          </a:p>
        </p:txBody>
      </p:sp>
      <p:sp>
        <p:nvSpPr>
          <p:cNvPr id="3" name="Title 2"/>
          <p:cNvSpPr>
            <a:spLocks noGrp="1"/>
          </p:cNvSpPr>
          <p:nvPr>
            <p:ph type="title"/>
          </p:nvPr>
        </p:nvSpPr>
        <p:spPr>
          <a:xfrm>
            <a:off x="742894" y="156015"/>
            <a:ext cx="4016267" cy="367863"/>
          </a:xfrm>
        </p:spPr>
        <p:txBody>
          <a:bodyPr/>
          <a:lstStyle/>
          <a:p>
            <a:r>
              <a:rPr lang="en-US" dirty="0"/>
              <a:t>References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0" name="Google Shape;320;p13"/>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a:p>
        </p:txBody>
      </p:sp>
      <p:sp>
        <p:nvSpPr>
          <p:cNvPr id="6" name="TextBox 5"/>
          <p:cNvSpPr txBox="1"/>
          <p:nvPr/>
        </p:nvSpPr>
        <p:spPr>
          <a:xfrm>
            <a:off x="853040" y="410263"/>
            <a:ext cx="6346546" cy="584775"/>
          </a:xfrm>
          <a:prstGeom prst="rect">
            <a:avLst/>
          </a:prstGeom>
          <a:noFill/>
        </p:spPr>
        <p:txBody>
          <a:bodyPr wrap="square" rtlCol="0">
            <a:spAutoFit/>
          </a:bodyPr>
          <a:lstStyle/>
          <a:p>
            <a:r>
              <a:rPr lang="en-US" sz="3200" dirty="0"/>
              <a:t>Integer Factorization</a:t>
            </a:r>
          </a:p>
        </p:txBody>
      </p:sp>
      <p:grpSp>
        <p:nvGrpSpPr>
          <p:cNvPr id="7" name="Group 6"/>
          <p:cNvGrpSpPr/>
          <p:nvPr/>
        </p:nvGrpSpPr>
        <p:grpSpPr>
          <a:xfrm>
            <a:off x="565657" y="1012882"/>
            <a:ext cx="7827288" cy="4130618"/>
            <a:chOff x="624380" y="764687"/>
            <a:chExt cx="7827288" cy="4130618"/>
          </a:xfrm>
        </p:grpSpPr>
        <mc:AlternateContent xmlns:mc="http://schemas.openxmlformats.org/markup-compatibility/2006" xmlns:a14="http://schemas.microsoft.com/office/drawing/2010/main">
          <mc:Choice Requires="a14">
            <p:sp>
              <p:nvSpPr>
                <p:cNvPr id="8" name="TextBox 7"/>
                <p:cNvSpPr txBox="1"/>
                <p:nvPr/>
              </p:nvSpPr>
              <p:spPr>
                <a:xfrm>
                  <a:off x="624380" y="764687"/>
                  <a:ext cx="7827288" cy="4130618"/>
                </a:xfrm>
                <a:prstGeom prst="rect">
                  <a:avLst/>
                </a:prstGeom>
                <a:noFill/>
              </p:spPr>
              <p:txBody>
                <a:bodyPr wrap="square" rtlCol="0">
                  <a:spAutoFit/>
                </a:bodyPr>
                <a:lstStyle/>
                <a:p>
                  <a:pPr marL="457200" lvl="0" indent="-330200">
                    <a:lnSpc>
                      <a:spcPct val="115000"/>
                    </a:lnSpc>
                    <a:spcBef>
                      <a:spcPts val="600"/>
                    </a:spcBef>
                    <a:buSzPts val="1600"/>
                    <a:buChar char="❑"/>
                  </a:pPr>
                  <a:r>
                    <a:rPr lang="en-US" sz="2400" dirty="0"/>
                    <a:t>An integer		      can be decomposed into unique primes: </a:t>
                  </a:r>
                  <a14:m>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𝑝</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𝑠</m:t>
                      </m:r>
                    </m:oMath>
                  </a14:m>
                  <a:r>
                    <a:rPr lang="en-US" sz="2400" dirty="0"/>
                    <a:t> and </a:t>
                  </a:r>
                  <a14:m>
                    <m:oMath xmlns:m="http://schemas.openxmlformats.org/officeDocument/2006/math">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𝑎</m:t>
                          </m:r>
                        </m:e>
                        <m:sub>
                          <m:r>
                            <a:rPr lang="en-US" sz="2400" i="1">
                              <a:latin typeface="Cambria Math" panose="02040503050406030204" pitchFamily="18" charset="0"/>
                            </a:rPr>
                            <m:t>𝑖</m:t>
                          </m:r>
                        </m:sub>
                        <m:sup>
                          <m:r>
                            <a:rPr lang="en-US" sz="2400" i="1">
                              <a:latin typeface="Cambria Math" panose="02040503050406030204" pitchFamily="18" charset="0"/>
                            </a:rPr>
                            <m:t>′</m:t>
                          </m:r>
                        </m:sup>
                      </m:sSubSup>
                      <m:r>
                        <a:rPr lang="en-US" sz="2400" i="1">
                          <a:latin typeface="Cambria Math" panose="02040503050406030204" pitchFamily="18" charset="0"/>
                        </a:rPr>
                        <m:t>𝑠</m:t>
                      </m:r>
                    </m:oMath>
                  </a14:m>
                  <a:r>
                    <a:rPr lang="en-US" sz="2400" dirty="0"/>
                    <a:t> are their respective power.</a:t>
                  </a:r>
                </a:p>
                <a:p>
                  <a:pPr marL="457200" lvl="0" indent="-330200">
                    <a:lnSpc>
                      <a:spcPct val="115000"/>
                    </a:lnSpc>
                    <a:spcBef>
                      <a:spcPts val="600"/>
                    </a:spcBef>
                    <a:buSzPts val="1600"/>
                    <a:buChar char="❑"/>
                  </a:pPr>
                  <a:r>
                    <a:rPr lang="en-US" sz="2400" dirty="0"/>
                    <a:t>Question: what are the prime factors?</a:t>
                  </a:r>
                </a:p>
                <a:p>
                  <a:pPr marL="457200" lvl="0" indent="-330200">
                    <a:lnSpc>
                      <a:spcPct val="115000"/>
                    </a:lnSpc>
                    <a:spcBef>
                      <a:spcPts val="600"/>
                    </a:spcBef>
                    <a:buSzPts val="1600"/>
                    <a:buChar char="❑"/>
                  </a:pPr>
                  <a:r>
                    <a:rPr lang="en-US" sz="2400" dirty="0"/>
                    <a:t>Classical Method (a): Divide I by all the values </a:t>
                  </a:r>
                  <a14:m>
                    <m:oMath xmlns:m="http://schemas.openxmlformats.org/officeDocument/2006/math">
                      <m:r>
                        <a:rPr lang="en-US" sz="2400" i="1">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&lt;</m:t>
                      </m:r>
                      <m:r>
                        <a:rPr lang="en-US" sz="2400" b="0" i="1" smtClean="0">
                          <a:latin typeface="Cambria Math" panose="02040503050406030204" pitchFamily="18" charset="0"/>
                        </a:rPr>
                        <m:t>𝐼</m:t>
                      </m:r>
                    </m:oMath>
                  </a14:m>
                  <a:r>
                    <a:rPr lang="en-US" sz="2400" dirty="0"/>
                    <a:t> to find reminder.</a:t>
                  </a:r>
                </a:p>
                <a:p>
                  <a:pPr marL="457200" lvl="0" indent="-330200">
                    <a:lnSpc>
                      <a:spcPct val="115000"/>
                    </a:lnSpc>
                    <a:spcBef>
                      <a:spcPts val="600"/>
                    </a:spcBef>
                    <a:buSzPts val="1600"/>
                    <a:buChar char="❑"/>
                  </a:pPr>
                  <a:r>
                    <a:rPr lang="en-US" sz="2400" dirty="0"/>
                    <a:t>Classical method (b): Divide I by all the values </a:t>
                  </a:r>
                  <a14:m>
                    <m:oMath xmlns:m="http://schemas.openxmlformats.org/officeDocument/2006/math">
                      <m:r>
                        <a:rPr lang="en-US" sz="2400">
                          <a:latin typeface="Cambria Math" panose="02040503050406030204" pitchFamily="18" charset="0"/>
                        </a:rPr>
                        <m:t>2</m:t>
                      </m:r>
                      <m:r>
                        <a:rPr lang="en-US" sz="240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rPr>
                        <m:t>x</m:t>
                      </m:r>
                      <m:r>
                        <a:rPr lang="en-US" sz="2400" b="0" i="0" smtClean="0">
                          <a:latin typeface="Cambria Math" panose="02040503050406030204" pitchFamily="18" charset="0"/>
                        </a:rPr>
                        <m:t>&lt;</m:t>
                      </m:r>
                      <m:rad>
                        <m:radPr>
                          <m:degHide m:val="on"/>
                          <m:ctrlPr>
                            <a:rPr lang="en-US" sz="2400" i="1" smtClean="0">
                              <a:latin typeface="Cambria Math" panose="02040503050406030204" pitchFamily="18" charset="0"/>
                            </a:rPr>
                          </m:ctrlPr>
                        </m:radPr>
                        <m:deg/>
                        <m:e>
                          <m:r>
                            <a:rPr lang="en-US" sz="2400" b="0" i="1" smtClean="0">
                              <a:latin typeface="Cambria Math" panose="02040503050406030204" pitchFamily="18" charset="0"/>
                            </a:rPr>
                            <m:t>𝐼</m:t>
                          </m:r>
                        </m:e>
                      </m:rad>
                    </m:oMath>
                  </a14:m>
                  <a:r>
                    <a:rPr lang="en-US" sz="2400" dirty="0"/>
                    <a:t> to find reminder</a:t>
                  </a:r>
                </a:p>
                <a:p>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624380" y="764687"/>
                  <a:ext cx="7827288" cy="4130618"/>
                </a:xfrm>
                <a:prstGeom prst="rect">
                  <a:avLst/>
                </a:prstGeom>
                <a:blipFill>
                  <a:blip r:embed="rId6"/>
                  <a:stretch>
                    <a:fillRect t="-590" r="-234"/>
                  </a:stretch>
                </a:blipFill>
              </p:spPr>
              <p:txBody>
                <a:bodyPr/>
                <a:lstStyle/>
                <a:p>
                  <a:r>
                    <a:rPr lang="en-US">
                      <a:noFill/>
                    </a:rPr>
                    <a:t> </a:t>
                  </a:r>
                </a:p>
              </p:txBody>
            </p:sp>
          </mc:Fallback>
        </mc:AlternateContent>
        <p:pic>
          <p:nvPicPr>
            <p:cNvPr id="5" name="Picture 4" descr="\documentclass{article}&#10;\usepackage{amsmath}&#10;\pagestyle{empty}&#10;\begin{document}&#10;&#10;&#10;$&#10;I = p_1^{a_1} p_2^{a_2} . . . p_n^{a_n}&#10;$&#10;&#10;&#10;\end{document}" title="IguanaTex Bitmap Display"/>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698402" y="882252"/>
              <a:ext cx="1921955" cy="289426"/>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2"/>
          </p:nvPr>
        </p:nvSpPr>
        <p:spPr>
          <a:xfrm>
            <a:off x="209725" y="400380"/>
            <a:ext cx="8519675" cy="4445940"/>
          </a:xfrm>
        </p:spPr>
        <p:txBody>
          <a:bodyPr/>
          <a:lstStyle/>
          <a:p>
            <a:r>
              <a:rPr lang="en-US" sz="2400" dirty="0">
                <a:latin typeface="+mn-lt"/>
              </a:rPr>
              <a:t>Complexity: amount of resources(time or space needed)</a:t>
            </a:r>
          </a:p>
          <a:p>
            <a:r>
              <a:rPr lang="en-US" sz="2400" dirty="0">
                <a:latin typeface="+mn-lt"/>
              </a:rPr>
              <a:t>Method(a) takes  	time complexity where</a:t>
            </a:r>
          </a:p>
          <a:p>
            <a:r>
              <a:rPr lang="en-US" sz="2400" dirty="0">
                <a:latin typeface="+mn-lt"/>
              </a:rPr>
              <a:t>Method(b) takes 	    time complexity</a:t>
            </a:r>
          </a:p>
          <a:p>
            <a:r>
              <a:rPr lang="en-US" sz="2400" dirty="0">
                <a:latin typeface="+mn-lt"/>
              </a:rPr>
              <a:t> The best known algorithm for factorization is General Number Field  Sieve(GNFS):</a:t>
            </a:r>
          </a:p>
          <a:p>
            <a:pPr marL="101600" indent="0">
              <a:buNone/>
            </a:pPr>
            <a:r>
              <a:rPr lang="en-US" sz="2400" dirty="0">
                <a:latin typeface="+mn-lt"/>
              </a:rPr>
              <a:t>	time complexity: 			      </a:t>
            </a:r>
            <a:r>
              <a:rPr lang="en-US" sz="1400" dirty="0">
                <a:latin typeface="+mn-lt"/>
              </a:rPr>
              <a:t>[2](</a:t>
            </a:r>
            <a:r>
              <a:rPr lang="en-US" sz="1400" dirty="0" err="1">
                <a:latin typeface="+mn-lt"/>
              </a:rPr>
              <a:t>Hamdi</a:t>
            </a:r>
            <a:r>
              <a:rPr lang="en-US" sz="1400" dirty="0">
                <a:latin typeface="+mn-lt"/>
              </a:rPr>
              <a:t> et al.,2014)</a:t>
            </a:r>
            <a:endParaRPr lang="en-US" sz="2400" dirty="0">
              <a:latin typeface="+mn-lt"/>
            </a:endParaRPr>
          </a:p>
          <a:p>
            <a:r>
              <a:rPr lang="en-US" sz="2400" dirty="0">
                <a:latin typeface="+mn-lt"/>
              </a:rPr>
              <a:t>RSA cryptography is based on the difficulty of factoring problem</a:t>
            </a:r>
          </a:p>
        </p:txBody>
      </p:sp>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a:t>
            </a:fld>
            <a:endParaRPr lang="en"/>
          </a:p>
        </p:txBody>
      </p:sp>
      <p:pic>
        <p:nvPicPr>
          <p:cNvPr id="9" name="Picture 8" descr="\documentclass[12pt]{article}&#10;\usepackage{amsmath,amsfonts, amssymb}&#10;\pagestyle{empty}&#10;\begin{document}&#10;&#10;$&#10;\mathcal{O}(2^{w})&#10;$&#10;&#10;&#10;\end{document}" title="IguanaTex Bitmap Display"/>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2985635" y="1084216"/>
            <a:ext cx="780303" cy="312435"/>
          </a:xfrm>
          <a:prstGeom prst="rect">
            <a:avLst/>
          </a:prstGeom>
        </p:spPr>
      </p:pic>
      <p:pic>
        <p:nvPicPr>
          <p:cNvPr id="10" name="Picture 9" descr="\documentclass{article}&#10;\usepackage{amsmath,amsfonts, amssymb}&#10;\pagestyle{empty}&#10;\begin{document}&#10;&#10;$&#10;w = log_2 I&#10;$&#10;&#10;&#10;\end{document}" title="IguanaTex Bitmap Display"/>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138647" y="1084216"/>
            <a:ext cx="1486250" cy="311465"/>
          </a:xfrm>
          <a:prstGeom prst="rect">
            <a:avLst/>
          </a:prstGeom>
        </p:spPr>
      </p:pic>
      <p:pic>
        <p:nvPicPr>
          <p:cNvPr id="12" name="Picture 11" descr="\documentclass[12pt]{article}&#10;\usepackage{amsmath,amsfonts, amssymb}&#10;\pagestyle{empty}&#10;\begin{document}&#10;&#10;$&#10;\mathcal{O}(2^{w/2})&#10;$&#10;&#10;&#10;\end{document}" title="IguanaTex Bitmap Display"/>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985635" y="1622763"/>
            <a:ext cx="899793" cy="314504"/>
          </a:xfrm>
          <a:prstGeom prst="rect">
            <a:avLst/>
          </a:prstGeom>
        </p:spPr>
      </p:pic>
      <p:pic>
        <p:nvPicPr>
          <p:cNvPr id="19" name="Picture 18" descr="\documentclass{article}&#10;\usepackage{natbib}&#10;\usepackage{graphicx}&#10;\usepackage{amsmath,amssymb , amsthm}&#10;\usepackage[utf8]{inputenc}&#10;\pagestyle{empty}&#10;\begin{document}&#10;$\mathbf{&#10;\mathcal{O}\left(exp\left(c w^{\frac{1}{3}} (\log w)^ {\frac{2}{3}} \right)\right)}&#10;$&#10;\end{document}" title="IguanaTex Bitmap Display"/>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3422467" y="2974432"/>
            <a:ext cx="2714557" cy="448814"/>
          </a:xfrm>
          <a:prstGeom prst="rect">
            <a:avLst/>
          </a:prstGeom>
        </p:spPr>
      </p:pic>
    </p:spTree>
    <p:extLst>
      <p:ext uri="{BB962C8B-B14F-4D97-AF65-F5344CB8AC3E}">
        <p14:creationId xmlns:p14="http://schemas.microsoft.com/office/powerpoint/2010/main" val="3264920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a:p>
        </p:txBody>
      </p:sp>
      <p:sp>
        <p:nvSpPr>
          <p:cNvPr id="6" name="TextBox 5"/>
          <p:cNvSpPr txBox="1"/>
          <p:nvPr/>
        </p:nvSpPr>
        <p:spPr>
          <a:xfrm>
            <a:off x="696286" y="654341"/>
            <a:ext cx="5150841" cy="461665"/>
          </a:xfrm>
          <a:prstGeom prst="rect">
            <a:avLst/>
          </a:prstGeom>
          <a:noFill/>
        </p:spPr>
        <p:txBody>
          <a:bodyPr wrap="square" rtlCol="0">
            <a:spAutoFit/>
          </a:bodyPr>
          <a:lstStyle/>
          <a:p>
            <a:r>
              <a:rPr lang="en-US" sz="2400" dirty="0"/>
              <a:t>Shor’s Algorithm</a:t>
            </a:r>
          </a:p>
        </p:txBody>
      </p:sp>
      <p:sp>
        <p:nvSpPr>
          <p:cNvPr id="7" name="TextBox 6"/>
          <p:cNvSpPr txBox="1"/>
          <p:nvPr/>
        </p:nvSpPr>
        <p:spPr>
          <a:xfrm>
            <a:off x="755009" y="1314213"/>
            <a:ext cx="7004807" cy="2751522"/>
          </a:xfrm>
          <a:prstGeom prst="rect">
            <a:avLst/>
          </a:prstGeom>
          <a:noFill/>
        </p:spPr>
        <p:txBody>
          <a:bodyPr wrap="square" rtlCol="0">
            <a:spAutoFit/>
          </a:bodyPr>
          <a:lstStyle/>
          <a:p>
            <a:pPr marL="127000" lvl="0">
              <a:lnSpc>
                <a:spcPct val="115000"/>
              </a:lnSpc>
              <a:spcBef>
                <a:spcPts val="600"/>
              </a:spcBef>
              <a:buSzPts val="1600"/>
            </a:pPr>
            <a:r>
              <a:rPr lang="en-US" sz="1600" dirty="0"/>
              <a:t>It is a</a:t>
            </a:r>
          </a:p>
          <a:p>
            <a:pPr marL="457200" lvl="0" indent="-330200">
              <a:lnSpc>
                <a:spcPct val="115000"/>
              </a:lnSpc>
              <a:spcBef>
                <a:spcPts val="600"/>
              </a:spcBef>
              <a:buSzPts val="1600"/>
              <a:buChar char="❑"/>
            </a:pPr>
            <a:r>
              <a:rPr lang="en-US" sz="1600" dirty="0"/>
              <a:t>Quantum Algorithm</a:t>
            </a:r>
          </a:p>
          <a:p>
            <a:pPr marL="457200" indent="-330200">
              <a:lnSpc>
                <a:spcPct val="115000"/>
              </a:lnSpc>
              <a:spcBef>
                <a:spcPts val="600"/>
              </a:spcBef>
              <a:buSzPts val="1600"/>
              <a:buFont typeface="Arial"/>
              <a:buChar char="❑"/>
            </a:pPr>
            <a:r>
              <a:rPr lang="en-US" sz="1600" dirty="0"/>
              <a:t>Developed by Peter Shor in 1994</a:t>
            </a:r>
          </a:p>
          <a:p>
            <a:pPr marL="457200" indent="-330200">
              <a:lnSpc>
                <a:spcPct val="115000"/>
              </a:lnSpc>
              <a:spcBef>
                <a:spcPts val="600"/>
              </a:spcBef>
              <a:buSzPts val="1600"/>
              <a:buFont typeface="Arial"/>
              <a:buChar char="❑"/>
            </a:pPr>
            <a:r>
              <a:rPr lang="en-US" sz="1600" dirty="0"/>
              <a:t>F</a:t>
            </a:r>
            <a:r>
              <a:rPr lang="en" sz="1600" dirty="0"/>
              <a:t>or composite inte</a:t>
            </a:r>
            <a:r>
              <a:rPr lang="en-US" sz="1600" dirty="0" err="1"/>
              <a:t>ger</a:t>
            </a:r>
            <a:r>
              <a:rPr lang="en-US" sz="1600" dirty="0"/>
              <a:t> factorization</a:t>
            </a:r>
          </a:p>
          <a:p>
            <a:pPr marL="457200" indent="-330200">
              <a:lnSpc>
                <a:spcPct val="115000"/>
              </a:lnSpc>
              <a:spcBef>
                <a:spcPts val="600"/>
              </a:spcBef>
              <a:buSzPts val="1600"/>
              <a:buFont typeface="Arial"/>
              <a:buChar char="❑"/>
            </a:pPr>
            <a:r>
              <a:rPr lang="en-US" sz="1600" dirty="0"/>
              <a:t>In polynomial time with bounded error.</a:t>
            </a:r>
          </a:p>
          <a:p>
            <a:pPr marL="457200" indent="-330200">
              <a:lnSpc>
                <a:spcPct val="115000"/>
              </a:lnSpc>
              <a:spcBef>
                <a:spcPts val="600"/>
              </a:spcBef>
              <a:buSzPts val="1600"/>
              <a:buFont typeface="Arial"/>
              <a:buChar char="❑"/>
            </a:pPr>
            <a:endParaRPr lang="en-US" sz="1600" dirty="0"/>
          </a:p>
          <a:p>
            <a:pPr marL="457200" lvl="0" indent="-330200">
              <a:lnSpc>
                <a:spcPct val="115000"/>
              </a:lnSpc>
              <a:spcBef>
                <a:spcPts val="600"/>
              </a:spcBef>
              <a:buSzPts val="1600"/>
              <a:buChar char="❑"/>
            </a:pPr>
            <a:endParaRPr lang="en-US" sz="1600" dirty="0"/>
          </a:p>
          <a:p>
            <a:endParaRPr lang="en-US" dirty="0"/>
          </a:p>
        </p:txBody>
      </p:sp>
      <p:sp>
        <p:nvSpPr>
          <p:cNvPr id="10" name="Rectangle 9">
            <a:extLst>
              <a:ext uri="{FF2B5EF4-FFF2-40B4-BE49-F238E27FC236}">
                <a16:creationId xmlns:a16="http://schemas.microsoft.com/office/drawing/2014/main" id="{F337BA71-41FA-46C1-848B-BD408C15F4C0}"/>
              </a:ext>
            </a:extLst>
          </p:cNvPr>
          <p:cNvSpPr/>
          <p:nvPr/>
        </p:nvSpPr>
        <p:spPr>
          <a:xfrm>
            <a:off x="5723015" y="413156"/>
            <a:ext cx="2554327" cy="3264042"/>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1" name="Picture 2" descr="Peter Shor - Wikidata">
            <a:extLst>
              <a:ext uri="{FF2B5EF4-FFF2-40B4-BE49-F238E27FC236}">
                <a16:creationId xmlns:a16="http://schemas.microsoft.com/office/drawing/2014/main" id="{1BE5496F-1E6B-4879-9AEA-CF54AD15F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015" y="413156"/>
            <a:ext cx="2329298" cy="299838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440B81C-99AB-4608-8380-770831C926DE}"/>
              </a:ext>
            </a:extLst>
          </p:cNvPr>
          <p:cNvSpPr txBox="1"/>
          <p:nvPr/>
        </p:nvSpPr>
        <p:spPr>
          <a:xfrm>
            <a:off x="6808618" y="3411538"/>
            <a:ext cx="1358192" cy="307777"/>
          </a:xfrm>
          <a:prstGeom prst="rect">
            <a:avLst/>
          </a:prstGeom>
          <a:noFill/>
        </p:spPr>
        <p:txBody>
          <a:bodyPr wrap="square" rtlCol="0">
            <a:spAutoFit/>
          </a:bodyPr>
          <a:lstStyle/>
          <a:p>
            <a:r>
              <a:rPr lang="en-US" dirty="0">
                <a:solidFill>
                  <a:schemeClr val="bg1"/>
                </a:solidFill>
              </a:rPr>
              <a:t>Peter Shor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001126" cy="5143500"/>
          </a:xfrm>
          <a:prstGeom prst="rect">
            <a:avLst/>
          </a:prstGeom>
        </p:spPr>
      </p:pic>
    </p:spTree>
    <p:extLst>
      <p:ext uri="{BB962C8B-B14F-4D97-AF65-F5344CB8AC3E}">
        <p14:creationId xmlns:p14="http://schemas.microsoft.com/office/powerpoint/2010/main" val="129697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0" name="Google Shape;320;p13"/>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
        <p:nvSpPr>
          <p:cNvPr id="6" name="TextBox 5"/>
          <p:cNvSpPr txBox="1"/>
          <p:nvPr/>
        </p:nvSpPr>
        <p:spPr>
          <a:xfrm>
            <a:off x="722917" y="361072"/>
            <a:ext cx="5150841" cy="461665"/>
          </a:xfrm>
          <a:prstGeom prst="rect">
            <a:avLst/>
          </a:prstGeom>
          <a:noFill/>
        </p:spPr>
        <p:txBody>
          <a:bodyPr wrap="square" rtlCol="0">
            <a:spAutoFit/>
          </a:bodyPr>
          <a:lstStyle/>
          <a:p>
            <a:r>
              <a:rPr lang="en-US" sz="2400" dirty="0"/>
              <a:t>Introduction to Quantum Computing</a:t>
            </a:r>
          </a:p>
        </p:txBody>
      </p:sp>
      <p:sp>
        <p:nvSpPr>
          <p:cNvPr id="8" name="TextBox 7"/>
          <p:cNvSpPr txBox="1"/>
          <p:nvPr/>
        </p:nvSpPr>
        <p:spPr>
          <a:xfrm>
            <a:off x="722917" y="1116006"/>
            <a:ext cx="7004807" cy="2446824"/>
          </a:xfrm>
          <a:prstGeom prst="rect">
            <a:avLst/>
          </a:prstGeom>
          <a:noFill/>
        </p:spPr>
        <p:txBody>
          <a:bodyPr wrap="square" rtlCol="0">
            <a:spAutoFit/>
          </a:bodyPr>
          <a:lstStyle/>
          <a:p>
            <a:pPr marL="457200" indent="-330200">
              <a:lnSpc>
                <a:spcPct val="115000"/>
              </a:lnSpc>
              <a:spcBef>
                <a:spcPts val="600"/>
              </a:spcBef>
              <a:buSzPts val="1600"/>
              <a:buFont typeface="Arial"/>
              <a:buChar char="❑"/>
            </a:pPr>
            <a:r>
              <a:rPr lang="en-US" sz="2400" dirty="0"/>
              <a:t>Act of leveraging quantum mechanical properties to perform computing </a:t>
            </a:r>
            <a:r>
              <a:rPr lang="en-US" sz="1600" dirty="0"/>
              <a:t>[3](</a:t>
            </a:r>
            <a:r>
              <a:rPr lang="en-US" sz="1600" dirty="0" err="1"/>
              <a:t>Hidary</a:t>
            </a:r>
            <a:r>
              <a:rPr lang="en-US" sz="1600" dirty="0"/>
              <a:t>, 2019)</a:t>
            </a:r>
            <a:endParaRPr lang="en-US" sz="2400" dirty="0"/>
          </a:p>
          <a:p>
            <a:pPr marL="457200" indent="-330200">
              <a:lnSpc>
                <a:spcPct val="115000"/>
              </a:lnSpc>
              <a:spcBef>
                <a:spcPts val="600"/>
              </a:spcBef>
              <a:buSzPts val="1600"/>
              <a:buFont typeface="Arial"/>
              <a:buChar char="❑"/>
            </a:pPr>
            <a:r>
              <a:rPr lang="en-US" sz="2400" dirty="0"/>
              <a:t>Qubit</a:t>
            </a:r>
          </a:p>
          <a:p>
            <a:pPr marL="127000" lvl="4">
              <a:lnSpc>
                <a:spcPct val="115000"/>
              </a:lnSpc>
              <a:spcBef>
                <a:spcPts val="600"/>
              </a:spcBef>
              <a:buSzPts val="1600"/>
            </a:pPr>
            <a:r>
              <a:rPr lang="en-US" sz="2400" dirty="0"/>
              <a:t> 	Basic unit of information</a:t>
            </a:r>
          </a:p>
          <a:p>
            <a:pPr marL="127000" lvl="4">
              <a:lnSpc>
                <a:spcPct val="115000"/>
              </a:lnSpc>
              <a:spcBef>
                <a:spcPts val="600"/>
              </a:spcBef>
              <a:buSzPts val="1600"/>
            </a:pPr>
            <a:r>
              <a:rPr lang="en-US" sz="2400" dirty="0"/>
              <a:t>	Superposition of      and      states</a:t>
            </a:r>
          </a:p>
        </p:txBody>
      </p:sp>
      <p:pic>
        <p:nvPicPr>
          <p:cNvPr id="9" name="Picture 8">
            <a:extLst>
              <a:ext uri="{FF2B5EF4-FFF2-40B4-BE49-F238E27FC236}">
                <a16:creationId xmlns:a16="http://schemas.microsoft.com/office/drawing/2014/main" id="{5EA7E60F-B42B-4E84-BBB3-459F15F7CD2F}"/>
              </a:ext>
            </a:extLst>
          </p:cNvPr>
          <p:cNvPicPr>
            <a:picLocks noChangeAspect="1"/>
          </p:cNvPicPr>
          <p:nvPr>
            <p:custDataLst>
              <p:tags r:id="rId1"/>
            </p:custDataLst>
          </p:nvPr>
        </p:nvPicPr>
        <p:blipFill>
          <a:blip r:embed="rId7"/>
          <a:stretch>
            <a:fillRect/>
          </a:stretch>
        </p:blipFill>
        <p:spPr>
          <a:xfrm>
            <a:off x="5094133" y="3131727"/>
            <a:ext cx="319732" cy="340638"/>
          </a:xfrm>
          <a:prstGeom prst="rect">
            <a:avLst/>
          </a:prstGeom>
        </p:spPr>
      </p:pic>
      <p:pic>
        <p:nvPicPr>
          <p:cNvPr id="10" name="Picture 9">
            <a:extLst>
              <a:ext uri="{FF2B5EF4-FFF2-40B4-BE49-F238E27FC236}">
                <a16:creationId xmlns:a16="http://schemas.microsoft.com/office/drawing/2014/main" id="{7EC5CEBF-4556-443A-B9A0-02CC27B3558A}"/>
              </a:ext>
            </a:extLst>
          </p:cNvPr>
          <p:cNvPicPr>
            <a:picLocks noChangeAspect="1"/>
          </p:cNvPicPr>
          <p:nvPr>
            <p:custDataLst>
              <p:tags r:id="rId2"/>
            </p:custDataLst>
          </p:nvPr>
        </p:nvPicPr>
        <p:blipFill>
          <a:blip r:embed="rId8"/>
          <a:stretch>
            <a:fillRect/>
          </a:stretch>
        </p:blipFill>
        <p:spPr>
          <a:xfrm>
            <a:off x="4023865" y="3170468"/>
            <a:ext cx="319732" cy="340638"/>
          </a:xfrm>
          <a:prstGeom prst="rect">
            <a:avLst/>
          </a:prstGeom>
        </p:spPr>
      </p:pic>
      <p:pic>
        <p:nvPicPr>
          <p:cNvPr id="11" name="Picture 10">
            <a:extLst>
              <a:ext uri="{FF2B5EF4-FFF2-40B4-BE49-F238E27FC236}">
                <a16:creationId xmlns:a16="http://schemas.microsoft.com/office/drawing/2014/main" id="{E0C4F1E3-B1DE-4FFA-AE96-105AA998B683}"/>
              </a:ext>
            </a:extLst>
          </p:cNvPr>
          <p:cNvPicPr>
            <a:picLocks noChangeAspect="1"/>
          </p:cNvPicPr>
          <p:nvPr>
            <p:custDataLst>
              <p:tags r:id="rId3"/>
            </p:custDataLst>
          </p:nvPr>
        </p:nvPicPr>
        <p:blipFill>
          <a:blip r:embed="rId9"/>
          <a:stretch>
            <a:fillRect/>
          </a:stretch>
        </p:blipFill>
        <p:spPr>
          <a:xfrm>
            <a:off x="2214364" y="3597239"/>
            <a:ext cx="4391556" cy="316358"/>
          </a:xfrm>
          <a:prstGeom prst="rect">
            <a:avLst/>
          </a:prstGeom>
        </p:spPr>
      </p:pic>
      <p:pic>
        <p:nvPicPr>
          <p:cNvPr id="12" name="Picture 11">
            <a:extLst>
              <a:ext uri="{FF2B5EF4-FFF2-40B4-BE49-F238E27FC236}">
                <a16:creationId xmlns:a16="http://schemas.microsoft.com/office/drawing/2014/main" id="{67765C73-6E71-490A-AC9A-5FDC7C85D027}"/>
              </a:ext>
            </a:extLst>
          </p:cNvPr>
          <p:cNvPicPr>
            <a:picLocks noChangeAspect="1"/>
          </p:cNvPicPr>
          <p:nvPr/>
        </p:nvPicPr>
        <p:blipFill>
          <a:blip r:embed="rId10"/>
          <a:stretch>
            <a:fillRect/>
          </a:stretch>
        </p:blipFill>
        <p:spPr>
          <a:xfrm>
            <a:off x="6737291" y="1982415"/>
            <a:ext cx="1814507" cy="1931182"/>
          </a:xfrm>
          <a:prstGeom prst="rect">
            <a:avLst/>
          </a:prstGeom>
        </p:spPr>
      </p:pic>
      <p:pic>
        <p:nvPicPr>
          <p:cNvPr id="13" name="Picture 12">
            <a:extLst>
              <a:ext uri="{FF2B5EF4-FFF2-40B4-BE49-F238E27FC236}">
                <a16:creationId xmlns:a16="http://schemas.microsoft.com/office/drawing/2014/main" id="{DC1961D3-8CF8-48BA-9E0F-DAFB4C058623}"/>
              </a:ext>
            </a:extLst>
          </p:cNvPr>
          <p:cNvPicPr>
            <a:picLocks noChangeAspect="1"/>
          </p:cNvPicPr>
          <p:nvPr>
            <p:custDataLst>
              <p:tags r:id="rId4"/>
            </p:custDataLst>
          </p:nvPr>
        </p:nvPicPr>
        <p:blipFill>
          <a:blip r:embed="rId11"/>
          <a:stretch>
            <a:fillRect/>
          </a:stretch>
        </p:blipFill>
        <p:spPr>
          <a:xfrm>
            <a:off x="2638905" y="4038471"/>
            <a:ext cx="3349330" cy="367466"/>
          </a:xfrm>
          <a:prstGeom prst="rect">
            <a:avLst/>
          </a:prstGeom>
        </p:spPr>
      </p:pic>
    </p:spTree>
    <p:extLst>
      <p:ext uri="{BB962C8B-B14F-4D97-AF65-F5344CB8AC3E}">
        <p14:creationId xmlns:p14="http://schemas.microsoft.com/office/powerpoint/2010/main" val="2342117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p:cNvSpPr>
                <a:spLocks noGrp="1"/>
              </p:cNvSpPr>
              <p:nvPr>
                <p:ph type="body" idx="2"/>
              </p:nvPr>
            </p:nvSpPr>
            <p:spPr>
              <a:xfrm>
                <a:off x="138481" y="420356"/>
                <a:ext cx="8553573" cy="4577321"/>
              </a:xfrm>
            </p:spPr>
            <p:txBody>
              <a:bodyPr/>
              <a:lstStyle/>
              <a:p>
                <a:r>
                  <a:rPr lang="en-US" dirty="0">
                    <a:latin typeface="+mn-lt"/>
                  </a:rPr>
                  <a:t>Measurement of        		  collapse superposition to single </a:t>
                </a:r>
              </a:p>
              <a:p>
                <a:pPr marL="101600" indent="0">
                  <a:buNone/>
                </a:pPr>
                <a:endParaRPr lang="en-US" dirty="0">
                  <a:latin typeface="+mn-lt"/>
                </a:endParaRPr>
              </a:p>
              <a:p>
                <a:r>
                  <a:rPr lang="en-US" dirty="0">
                    <a:latin typeface="+mn-lt"/>
                  </a:rPr>
                  <a:t>For 2 qubit system, system can have superposition of all four states</a:t>
                </a:r>
              </a:p>
              <a:p>
                <a:endParaRPr lang="en-US" dirty="0">
                  <a:latin typeface="+mn-lt"/>
                </a:endParaRPr>
              </a:p>
              <a:p>
                <a:r>
                  <a:rPr lang="en-US" dirty="0">
                    <a:latin typeface="+mn-lt"/>
                  </a:rPr>
                  <a:t>For n qubit system, there are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oMath>
                </a14:m>
                <a:r>
                  <a:rPr lang="en-US" dirty="0">
                    <a:latin typeface="+mn-lt"/>
                  </a:rPr>
                  <a:t> different possible states</a:t>
                </a:r>
              </a:p>
              <a:p>
                <a:endParaRPr lang="en-US" dirty="0">
                  <a:latin typeface="+mn-lt"/>
                </a:endParaRPr>
              </a:p>
              <a:p>
                <a:r>
                  <a:rPr lang="en-US" dirty="0">
                    <a:latin typeface="+mn-lt"/>
                  </a:rPr>
                  <a:t>Entanglement between qubits is a special type of correlation such that change in one instantaneously triggers an effect on other.</a:t>
                </a:r>
                <a:r>
                  <a:rPr lang="en-US" sz="1400" dirty="0">
                    <a:latin typeface="+mn-lt"/>
                  </a:rPr>
                  <a:t>[4]</a:t>
                </a:r>
              </a:p>
              <a:p>
                <a:endParaRPr lang="en-US" sz="1600" dirty="0"/>
              </a:p>
            </p:txBody>
          </p:sp>
        </mc:Choice>
        <mc:Fallback xmlns="">
          <p:sp>
            <p:nvSpPr>
              <p:cNvPr id="4" name="Text Placeholder 3"/>
              <p:cNvSpPr>
                <a:spLocks noGrp="1" noRot="1" noChangeAspect="1" noMove="1" noResize="1" noEditPoints="1" noAdjustHandles="1" noChangeArrowheads="1" noChangeShapeType="1" noTextEdit="1"/>
              </p:cNvSpPr>
              <p:nvPr>
                <p:ph type="body" idx="2"/>
              </p:nvPr>
            </p:nvSpPr>
            <p:spPr>
              <a:xfrm>
                <a:off x="138481" y="420356"/>
                <a:ext cx="8553573" cy="4577321"/>
              </a:xfrm>
              <a:blipFill>
                <a:blip r:embed="rId23"/>
                <a:stretch>
                  <a:fillRect l="-855" t="-266"/>
                </a:stretch>
              </a:blipFill>
            </p:spPr>
            <p:txBody>
              <a:bodyPr/>
              <a:lstStyle/>
              <a:p>
                <a:r>
                  <a:rPr lang="en-US">
                    <a:noFill/>
                  </a:rPr>
                  <a:t> </a:t>
                </a:r>
              </a:p>
            </p:txBody>
          </p:sp>
        </mc:Fallback>
      </mc:AlternateContent>
      <p:sp>
        <p:nvSpPr>
          <p:cNvPr id="5" name="Slide Number Placeholder 4"/>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8" name="Picture 7">
            <a:extLst>
              <a:ext uri="{FF2B5EF4-FFF2-40B4-BE49-F238E27FC236}">
                <a16:creationId xmlns:a16="http://schemas.microsoft.com/office/drawing/2014/main" id="{8EE3E88F-40A3-428F-A2AB-F0687FCCA81E}"/>
              </a:ext>
            </a:extLst>
          </p:cNvPr>
          <p:cNvPicPr>
            <a:picLocks noChangeAspect="1"/>
          </p:cNvPicPr>
          <p:nvPr>
            <p:custDataLst>
              <p:tags r:id="rId1"/>
            </p:custDataLst>
          </p:nvPr>
        </p:nvPicPr>
        <p:blipFill>
          <a:blip r:embed="rId24"/>
          <a:stretch>
            <a:fillRect/>
          </a:stretch>
        </p:blipFill>
        <p:spPr>
          <a:xfrm>
            <a:off x="2580671" y="584021"/>
            <a:ext cx="2104533" cy="273560"/>
          </a:xfrm>
          <a:prstGeom prst="rect">
            <a:avLst/>
          </a:prstGeom>
        </p:spPr>
      </p:pic>
      <p:grpSp>
        <p:nvGrpSpPr>
          <p:cNvPr id="11" name="Group 10">
            <a:extLst>
              <a:ext uri="{FF2B5EF4-FFF2-40B4-BE49-F238E27FC236}">
                <a16:creationId xmlns:a16="http://schemas.microsoft.com/office/drawing/2014/main" id="{A44EB7A1-AD56-48E1-AAE4-1C50CF1224DB}"/>
              </a:ext>
            </a:extLst>
          </p:cNvPr>
          <p:cNvGrpSpPr/>
          <p:nvPr/>
        </p:nvGrpSpPr>
        <p:grpSpPr>
          <a:xfrm>
            <a:off x="2206368" y="971664"/>
            <a:ext cx="4217966" cy="339619"/>
            <a:chOff x="1271393" y="798436"/>
            <a:chExt cx="4074233" cy="328046"/>
          </a:xfrm>
        </p:grpSpPr>
        <p:pic>
          <p:nvPicPr>
            <p:cNvPr id="13" name="Picture 12">
              <a:extLst>
                <a:ext uri="{FF2B5EF4-FFF2-40B4-BE49-F238E27FC236}">
                  <a16:creationId xmlns:a16="http://schemas.microsoft.com/office/drawing/2014/main" id="{4E2E5D75-0BC4-42EF-8929-1250D5C8887B}"/>
                </a:ext>
              </a:extLst>
            </p:cNvPr>
            <p:cNvPicPr>
              <a:picLocks noChangeAspect="1"/>
            </p:cNvPicPr>
            <p:nvPr>
              <p:custDataLst>
                <p:tags r:id="rId11"/>
              </p:custDataLst>
            </p:nvPr>
          </p:nvPicPr>
          <p:blipFill>
            <a:blip r:embed="rId25"/>
            <a:stretch>
              <a:fillRect/>
            </a:stretch>
          </p:blipFill>
          <p:spPr>
            <a:xfrm>
              <a:off x="1271393" y="798436"/>
              <a:ext cx="1691795" cy="328046"/>
            </a:xfrm>
            <a:prstGeom prst="rect">
              <a:avLst/>
            </a:prstGeom>
          </p:spPr>
        </p:pic>
        <p:pic>
          <p:nvPicPr>
            <p:cNvPr id="14" name="Picture 13">
              <a:extLst>
                <a:ext uri="{FF2B5EF4-FFF2-40B4-BE49-F238E27FC236}">
                  <a16:creationId xmlns:a16="http://schemas.microsoft.com/office/drawing/2014/main" id="{8869FB14-AB67-43AD-8816-3D45ABD9F14D}"/>
                </a:ext>
              </a:extLst>
            </p:cNvPr>
            <p:cNvPicPr>
              <a:picLocks noChangeAspect="1"/>
            </p:cNvPicPr>
            <p:nvPr>
              <p:custDataLst>
                <p:tags r:id="rId12"/>
              </p:custDataLst>
            </p:nvPr>
          </p:nvPicPr>
          <p:blipFill>
            <a:blip r:embed="rId26"/>
            <a:stretch>
              <a:fillRect/>
            </a:stretch>
          </p:blipFill>
          <p:spPr>
            <a:xfrm>
              <a:off x="3661510" y="798436"/>
              <a:ext cx="1684116" cy="328046"/>
            </a:xfrm>
            <a:prstGeom prst="rect">
              <a:avLst/>
            </a:prstGeom>
          </p:spPr>
        </p:pic>
      </p:grpSp>
      <p:pic>
        <p:nvPicPr>
          <p:cNvPr id="15" name="Picture 14">
            <a:extLst>
              <a:ext uri="{FF2B5EF4-FFF2-40B4-BE49-F238E27FC236}">
                <a16:creationId xmlns:a16="http://schemas.microsoft.com/office/drawing/2014/main" id="{8034B863-EB93-4A62-8818-284A453B7C10}"/>
              </a:ext>
            </a:extLst>
          </p:cNvPr>
          <p:cNvPicPr>
            <a:picLocks noChangeAspect="1"/>
          </p:cNvPicPr>
          <p:nvPr>
            <p:custDataLst>
              <p:tags r:id="rId2"/>
            </p:custDataLst>
          </p:nvPr>
        </p:nvPicPr>
        <p:blipFill>
          <a:blip r:embed="rId27"/>
          <a:stretch>
            <a:fillRect/>
          </a:stretch>
        </p:blipFill>
        <p:spPr>
          <a:xfrm>
            <a:off x="2322112" y="2685015"/>
            <a:ext cx="2814949" cy="431905"/>
          </a:xfrm>
          <a:prstGeom prst="rect">
            <a:avLst/>
          </a:prstGeom>
        </p:spPr>
      </p:pic>
      <p:grpSp>
        <p:nvGrpSpPr>
          <p:cNvPr id="16" name="Group 15">
            <a:extLst>
              <a:ext uri="{FF2B5EF4-FFF2-40B4-BE49-F238E27FC236}">
                <a16:creationId xmlns:a16="http://schemas.microsoft.com/office/drawing/2014/main" id="{A951623C-E502-4E65-8D53-349BDA4C1A82}"/>
              </a:ext>
            </a:extLst>
          </p:cNvPr>
          <p:cNvGrpSpPr/>
          <p:nvPr/>
        </p:nvGrpSpPr>
        <p:grpSpPr>
          <a:xfrm>
            <a:off x="2441624" y="1798713"/>
            <a:ext cx="2914147" cy="530753"/>
            <a:chOff x="5305508" y="2770622"/>
            <a:chExt cx="3838492" cy="699104"/>
          </a:xfrm>
        </p:grpSpPr>
        <p:pic>
          <p:nvPicPr>
            <p:cNvPr id="17" name="Picture 16">
              <a:extLst>
                <a:ext uri="{FF2B5EF4-FFF2-40B4-BE49-F238E27FC236}">
                  <a16:creationId xmlns:a16="http://schemas.microsoft.com/office/drawing/2014/main" id="{69A99EFD-E32B-413F-97E8-B7F23B5D5CD4}"/>
                </a:ext>
              </a:extLst>
            </p:cNvPr>
            <p:cNvPicPr>
              <a:picLocks noChangeAspect="1"/>
            </p:cNvPicPr>
            <p:nvPr>
              <p:custDataLst>
                <p:tags r:id="rId3"/>
              </p:custDataLst>
            </p:nvPr>
          </p:nvPicPr>
          <p:blipFill>
            <a:blip r:embed="rId28"/>
            <a:stretch>
              <a:fillRect/>
            </a:stretch>
          </p:blipFill>
          <p:spPr>
            <a:xfrm>
              <a:off x="5380262" y="3165817"/>
              <a:ext cx="285257" cy="303909"/>
            </a:xfrm>
            <a:prstGeom prst="rect">
              <a:avLst/>
            </a:prstGeom>
          </p:spPr>
        </p:pic>
        <p:grpSp>
          <p:nvGrpSpPr>
            <p:cNvPr id="18" name="Group 17">
              <a:extLst>
                <a:ext uri="{FF2B5EF4-FFF2-40B4-BE49-F238E27FC236}">
                  <a16:creationId xmlns:a16="http://schemas.microsoft.com/office/drawing/2014/main" id="{BD3445B0-AFBD-4CE1-9ABD-4922F054C6FA}"/>
                </a:ext>
              </a:extLst>
            </p:cNvPr>
            <p:cNvGrpSpPr/>
            <p:nvPr/>
          </p:nvGrpSpPr>
          <p:grpSpPr>
            <a:xfrm>
              <a:off x="5305508" y="2770622"/>
              <a:ext cx="3838492" cy="699103"/>
              <a:chOff x="5305508" y="2770622"/>
              <a:chExt cx="3838492" cy="699103"/>
            </a:xfrm>
          </p:grpSpPr>
          <p:grpSp>
            <p:nvGrpSpPr>
              <p:cNvPr id="20" name="Group 19">
                <a:extLst>
                  <a:ext uri="{FF2B5EF4-FFF2-40B4-BE49-F238E27FC236}">
                    <a16:creationId xmlns:a16="http://schemas.microsoft.com/office/drawing/2014/main" id="{1ACE9919-F09E-4CFC-A892-D0E0F5EB0856}"/>
                  </a:ext>
                </a:extLst>
              </p:cNvPr>
              <p:cNvGrpSpPr/>
              <p:nvPr/>
            </p:nvGrpSpPr>
            <p:grpSpPr>
              <a:xfrm>
                <a:off x="5305508" y="2770622"/>
                <a:ext cx="3838492" cy="321764"/>
                <a:chOff x="5305508" y="2770622"/>
                <a:chExt cx="3838492" cy="321764"/>
              </a:xfrm>
            </p:grpSpPr>
            <p:grpSp>
              <p:nvGrpSpPr>
                <p:cNvPr id="28" name="Group 27">
                  <a:extLst>
                    <a:ext uri="{FF2B5EF4-FFF2-40B4-BE49-F238E27FC236}">
                      <a16:creationId xmlns:a16="http://schemas.microsoft.com/office/drawing/2014/main" id="{748D10BB-DBDC-42B6-93FF-D5D097552A7A}"/>
                    </a:ext>
                  </a:extLst>
                </p:cNvPr>
                <p:cNvGrpSpPr/>
                <p:nvPr/>
              </p:nvGrpSpPr>
              <p:grpSpPr>
                <a:xfrm>
                  <a:off x="5305508" y="2770622"/>
                  <a:ext cx="665872" cy="321764"/>
                  <a:chOff x="5372785" y="2549286"/>
                  <a:chExt cx="665872" cy="316560"/>
                </a:xfrm>
              </p:grpSpPr>
              <p:sp>
                <p:nvSpPr>
                  <p:cNvPr id="38" name="Arrow: Up 32">
                    <a:extLst>
                      <a:ext uri="{FF2B5EF4-FFF2-40B4-BE49-F238E27FC236}">
                        <a16:creationId xmlns:a16="http://schemas.microsoft.com/office/drawing/2014/main" id="{F0276CD0-BD89-41B7-A5AA-170287866D5D}"/>
                      </a:ext>
                    </a:extLst>
                  </p:cNvPr>
                  <p:cNvSpPr/>
                  <p:nvPr/>
                </p:nvSpPr>
                <p:spPr>
                  <a:xfrm>
                    <a:off x="5372785" y="2549286"/>
                    <a:ext cx="268093" cy="316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9" name="Arrow: Up 33">
                    <a:extLst>
                      <a:ext uri="{FF2B5EF4-FFF2-40B4-BE49-F238E27FC236}">
                        <a16:creationId xmlns:a16="http://schemas.microsoft.com/office/drawing/2014/main" id="{EDEB83BD-EA2D-4471-9F50-342F89D4A44C}"/>
                      </a:ext>
                    </a:extLst>
                  </p:cNvPr>
                  <p:cNvSpPr/>
                  <p:nvPr/>
                </p:nvSpPr>
                <p:spPr>
                  <a:xfrm>
                    <a:off x="5770564" y="2549286"/>
                    <a:ext cx="268093" cy="316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29" name="Group 28">
                  <a:extLst>
                    <a:ext uri="{FF2B5EF4-FFF2-40B4-BE49-F238E27FC236}">
                      <a16:creationId xmlns:a16="http://schemas.microsoft.com/office/drawing/2014/main" id="{7BFF5E69-EA85-43CF-8B1B-A8F287468D76}"/>
                    </a:ext>
                  </a:extLst>
                </p:cNvPr>
                <p:cNvGrpSpPr/>
                <p:nvPr/>
              </p:nvGrpSpPr>
              <p:grpSpPr>
                <a:xfrm>
                  <a:off x="6363048" y="2770622"/>
                  <a:ext cx="665872" cy="321764"/>
                  <a:chOff x="5372785" y="2549286"/>
                  <a:chExt cx="665872" cy="316560"/>
                </a:xfrm>
              </p:grpSpPr>
              <p:sp>
                <p:nvSpPr>
                  <p:cNvPr id="36" name="Arrow: Up 30">
                    <a:extLst>
                      <a:ext uri="{FF2B5EF4-FFF2-40B4-BE49-F238E27FC236}">
                        <a16:creationId xmlns:a16="http://schemas.microsoft.com/office/drawing/2014/main" id="{0A88C863-E85C-44A5-A731-18DECC55D865}"/>
                      </a:ext>
                    </a:extLst>
                  </p:cNvPr>
                  <p:cNvSpPr/>
                  <p:nvPr/>
                </p:nvSpPr>
                <p:spPr>
                  <a:xfrm>
                    <a:off x="5372785" y="2549286"/>
                    <a:ext cx="268093" cy="316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Arrow: Up 31">
                    <a:extLst>
                      <a:ext uri="{FF2B5EF4-FFF2-40B4-BE49-F238E27FC236}">
                        <a16:creationId xmlns:a16="http://schemas.microsoft.com/office/drawing/2014/main" id="{4399CF78-3F2C-4B13-919F-7F2B8C061FC4}"/>
                      </a:ext>
                    </a:extLst>
                  </p:cNvPr>
                  <p:cNvSpPr/>
                  <p:nvPr/>
                </p:nvSpPr>
                <p:spPr>
                  <a:xfrm rot="10800000">
                    <a:off x="5770564" y="2549286"/>
                    <a:ext cx="268093" cy="316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30" name="Group 29">
                  <a:extLst>
                    <a:ext uri="{FF2B5EF4-FFF2-40B4-BE49-F238E27FC236}">
                      <a16:creationId xmlns:a16="http://schemas.microsoft.com/office/drawing/2014/main" id="{5D2269FE-9E1E-4FD4-9A08-310AA2674493}"/>
                    </a:ext>
                  </a:extLst>
                </p:cNvPr>
                <p:cNvGrpSpPr/>
                <p:nvPr/>
              </p:nvGrpSpPr>
              <p:grpSpPr>
                <a:xfrm>
                  <a:off x="7420588" y="2770622"/>
                  <a:ext cx="665872" cy="321764"/>
                  <a:chOff x="5372785" y="2549286"/>
                  <a:chExt cx="665872" cy="316560"/>
                </a:xfrm>
              </p:grpSpPr>
              <p:sp>
                <p:nvSpPr>
                  <p:cNvPr id="34" name="Arrow: Up 28">
                    <a:extLst>
                      <a:ext uri="{FF2B5EF4-FFF2-40B4-BE49-F238E27FC236}">
                        <a16:creationId xmlns:a16="http://schemas.microsoft.com/office/drawing/2014/main" id="{2FE1F9DB-D235-4AAF-A7B0-42D3D7C0AAB1}"/>
                      </a:ext>
                    </a:extLst>
                  </p:cNvPr>
                  <p:cNvSpPr/>
                  <p:nvPr/>
                </p:nvSpPr>
                <p:spPr>
                  <a:xfrm rot="10800000">
                    <a:off x="5372785" y="2549286"/>
                    <a:ext cx="268093" cy="316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Arrow: Up 29">
                    <a:extLst>
                      <a:ext uri="{FF2B5EF4-FFF2-40B4-BE49-F238E27FC236}">
                        <a16:creationId xmlns:a16="http://schemas.microsoft.com/office/drawing/2014/main" id="{9753360C-35AA-4361-82F0-B7DB18D2BAF0}"/>
                      </a:ext>
                    </a:extLst>
                  </p:cNvPr>
                  <p:cNvSpPr/>
                  <p:nvPr/>
                </p:nvSpPr>
                <p:spPr>
                  <a:xfrm>
                    <a:off x="5770564" y="2549286"/>
                    <a:ext cx="268093" cy="316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nvGrpSpPr>
                <p:cNvPr id="31" name="Group 30">
                  <a:extLst>
                    <a:ext uri="{FF2B5EF4-FFF2-40B4-BE49-F238E27FC236}">
                      <a16:creationId xmlns:a16="http://schemas.microsoft.com/office/drawing/2014/main" id="{D5109CC2-1887-48C5-8823-DBD01BD28CD2}"/>
                    </a:ext>
                  </a:extLst>
                </p:cNvPr>
                <p:cNvGrpSpPr/>
                <p:nvPr/>
              </p:nvGrpSpPr>
              <p:grpSpPr>
                <a:xfrm>
                  <a:off x="8478128" y="2770622"/>
                  <a:ext cx="665872" cy="321764"/>
                  <a:chOff x="5372785" y="2549286"/>
                  <a:chExt cx="665872" cy="316560"/>
                </a:xfrm>
              </p:grpSpPr>
              <p:sp>
                <p:nvSpPr>
                  <p:cNvPr id="32" name="Arrow: Up 26">
                    <a:extLst>
                      <a:ext uri="{FF2B5EF4-FFF2-40B4-BE49-F238E27FC236}">
                        <a16:creationId xmlns:a16="http://schemas.microsoft.com/office/drawing/2014/main" id="{87BA959D-374D-4BFD-8316-BD042C8D0A28}"/>
                      </a:ext>
                    </a:extLst>
                  </p:cNvPr>
                  <p:cNvSpPr/>
                  <p:nvPr/>
                </p:nvSpPr>
                <p:spPr>
                  <a:xfrm rot="10800000">
                    <a:off x="5372785" y="2549286"/>
                    <a:ext cx="268093" cy="316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Arrow: Up 27">
                    <a:extLst>
                      <a:ext uri="{FF2B5EF4-FFF2-40B4-BE49-F238E27FC236}">
                        <a16:creationId xmlns:a16="http://schemas.microsoft.com/office/drawing/2014/main" id="{B4884242-F808-43A8-9F7C-9F0778A7F5BC}"/>
                      </a:ext>
                    </a:extLst>
                  </p:cNvPr>
                  <p:cNvSpPr/>
                  <p:nvPr/>
                </p:nvSpPr>
                <p:spPr>
                  <a:xfrm rot="10800000">
                    <a:off x="5770564" y="2549286"/>
                    <a:ext cx="268093" cy="3165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grpSp>
          <p:pic>
            <p:nvPicPr>
              <p:cNvPr id="21" name="Picture 20">
                <a:extLst>
                  <a:ext uri="{FF2B5EF4-FFF2-40B4-BE49-F238E27FC236}">
                    <a16:creationId xmlns:a16="http://schemas.microsoft.com/office/drawing/2014/main" id="{C5BC0375-04B3-400D-AE3C-55192E581C46}"/>
                  </a:ext>
                </a:extLst>
              </p:cNvPr>
              <p:cNvPicPr>
                <a:picLocks noChangeAspect="1"/>
              </p:cNvPicPr>
              <p:nvPr>
                <p:custDataLst>
                  <p:tags r:id="rId4"/>
                </p:custDataLst>
              </p:nvPr>
            </p:nvPicPr>
            <p:blipFill>
              <a:blip r:embed="rId28"/>
              <a:stretch>
                <a:fillRect/>
              </a:stretch>
            </p:blipFill>
            <p:spPr>
              <a:xfrm>
                <a:off x="5703287" y="3165816"/>
                <a:ext cx="285257" cy="303909"/>
              </a:xfrm>
              <a:prstGeom prst="rect">
                <a:avLst/>
              </a:prstGeom>
            </p:spPr>
          </p:pic>
          <p:pic>
            <p:nvPicPr>
              <p:cNvPr id="22" name="Picture 21">
                <a:extLst>
                  <a:ext uri="{FF2B5EF4-FFF2-40B4-BE49-F238E27FC236}">
                    <a16:creationId xmlns:a16="http://schemas.microsoft.com/office/drawing/2014/main" id="{D1A499BC-3FD6-4482-A5D3-8DFCC6A0B3E3}"/>
                  </a:ext>
                </a:extLst>
              </p:cNvPr>
              <p:cNvPicPr>
                <a:picLocks noChangeAspect="1"/>
              </p:cNvPicPr>
              <p:nvPr>
                <p:custDataLst>
                  <p:tags r:id="rId5"/>
                </p:custDataLst>
              </p:nvPr>
            </p:nvPicPr>
            <p:blipFill>
              <a:blip r:embed="rId28"/>
              <a:stretch>
                <a:fillRect/>
              </a:stretch>
            </p:blipFill>
            <p:spPr>
              <a:xfrm>
                <a:off x="6404405" y="3165816"/>
                <a:ext cx="285257" cy="303909"/>
              </a:xfrm>
              <a:prstGeom prst="rect">
                <a:avLst/>
              </a:prstGeom>
            </p:spPr>
          </p:pic>
          <p:pic>
            <p:nvPicPr>
              <p:cNvPr id="23" name="Picture 22">
                <a:extLst>
                  <a:ext uri="{FF2B5EF4-FFF2-40B4-BE49-F238E27FC236}">
                    <a16:creationId xmlns:a16="http://schemas.microsoft.com/office/drawing/2014/main" id="{2987469E-1E67-411A-8AD5-B6DBC874A246}"/>
                  </a:ext>
                </a:extLst>
              </p:cNvPr>
              <p:cNvPicPr>
                <a:picLocks noChangeAspect="1"/>
              </p:cNvPicPr>
              <p:nvPr>
                <p:custDataLst>
                  <p:tags r:id="rId6"/>
                </p:custDataLst>
              </p:nvPr>
            </p:nvPicPr>
            <p:blipFill>
              <a:blip r:embed="rId29"/>
              <a:stretch>
                <a:fillRect/>
              </a:stretch>
            </p:blipFill>
            <p:spPr>
              <a:xfrm>
                <a:off x="6777906" y="3165816"/>
                <a:ext cx="285257" cy="303909"/>
              </a:xfrm>
              <a:prstGeom prst="rect">
                <a:avLst/>
              </a:prstGeom>
            </p:spPr>
          </p:pic>
          <p:pic>
            <p:nvPicPr>
              <p:cNvPr id="24" name="Picture 23">
                <a:extLst>
                  <a:ext uri="{FF2B5EF4-FFF2-40B4-BE49-F238E27FC236}">
                    <a16:creationId xmlns:a16="http://schemas.microsoft.com/office/drawing/2014/main" id="{1E7463D2-9033-419D-8FC4-109E85548A78}"/>
                  </a:ext>
                </a:extLst>
              </p:cNvPr>
              <p:cNvPicPr>
                <a:picLocks noChangeAspect="1"/>
              </p:cNvPicPr>
              <p:nvPr>
                <p:custDataLst>
                  <p:tags r:id="rId7"/>
                </p:custDataLst>
              </p:nvPr>
            </p:nvPicPr>
            <p:blipFill>
              <a:blip r:embed="rId29"/>
              <a:stretch>
                <a:fillRect/>
              </a:stretch>
            </p:blipFill>
            <p:spPr>
              <a:xfrm>
                <a:off x="7394027" y="3165816"/>
                <a:ext cx="285257" cy="303909"/>
              </a:xfrm>
              <a:prstGeom prst="rect">
                <a:avLst/>
              </a:prstGeom>
            </p:spPr>
          </p:pic>
          <p:pic>
            <p:nvPicPr>
              <p:cNvPr id="25" name="Picture 24">
                <a:extLst>
                  <a:ext uri="{FF2B5EF4-FFF2-40B4-BE49-F238E27FC236}">
                    <a16:creationId xmlns:a16="http://schemas.microsoft.com/office/drawing/2014/main" id="{C90E7BAB-B8D8-4EF8-A8E1-9B2D3B0E1D1B}"/>
                  </a:ext>
                </a:extLst>
              </p:cNvPr>
              <p:cNvPicPr>
                <a:picLocks noChangeAspect="1"/>
              </p:cNvPicPr>
              <p:nvPr>
                <p:custDataLst>
                  <p:tags r:id="rId8"/>
                </p:custDataLst>
              </p:nvPr>
            </p:nvPicPr>
            <p:blipFill>
              <a:blip r:embed="rId28"/>
              <a:stretch>
                <a:fillRect/>
              </a:stretch>
            </p:blipFill>
            <p:spPr>
              <a:xfrm>
                <a:off x="7767528" y="3165816"/>
                <a:ext cx="285257" cy="303909"/>
              </a:xfrm>
              <a:prstGeom prst="rect">
                <a:avLst/>
              </a:prstGeom>
            </p:spPr>
          </p:pic>
          <p:pic>
            <p:nvPicPr>
              <p:cNvPr id="26" name="Picture 25">
                <a:extLst>
                  <a:ext uri="{FF2B5EF4-FFF2-40B4-BE49-F238E27FC236}">
                    <a16:creationId xmlns:a16="http://schemas.microsoft.com/office/drawing/2014/main" id="{591C3EA4-B403-4A25-AF13-8CC9A5FF43B2}"/>
                  </a:ext>
                </a:extLst>
              </p:cNvPr>
              <p:cNvPicPr>
                <a:picLocks noChangeAspect="1"/>
              </p:cNvPicPr>
              <p:nvPr>
                <p:custDataLst>
                  <p:tags r:id="rId9"/>
                </p:custDataLst>
              </p:nvPr>
            </p:nvPicPr>
            <p:blipFill>
              <a:blip r:embed="rId29"/>
              <a:stretch>
                <a:fillRect/>
              </a:stretch>
            </p:blipFill>
            <p:spPr>
              <a:xfrm>
                <a:off x="8469024" y="3165815"/>
                <a:ext cx="285257" cy="303909"/>
              </a:xfrm>
              <a:prstGeom prst="rect">
                <a:avLst/>
              </a:prstGeom>
            </p:spPr>
          </p:pic>
          <p:pic>
            <p:nvPicPr>
              <p:cNvPr id="27" name="Picture 26">
                <a:extLst>
                  <a:ext uri="{FF2B5EF4-FFF2-40B4-BE49-F238E27FC236}">
                    <a16:creationId xmlns:a16="http://schemas.microsoft.com/office/drawing/2014/main" id="{DA005A14-9928-49BF-938A-49F94D518C91}"/>
                  </a:ext>
                </a:extLst>
              </p:cNvPr>
              <p:cNvPicPr>
                <a:picLocks noChangeAspect="1"/>
              </p:cNvPicPr>
              <p:nvPr>
                <p:custDataLst>
                  <p:tags r:id="rId10"/>
                </p:custDataLst>
              </p:nvPr>
            </p:nvPicPr>
            <p:blipFill>
              <a:blip r:embed="rId29"/>
              <a:stretch>
                <a:fillRect/>
              </a:stretch>
            </p:blipFill>
            <p:spPr>
              <a:xfrm>
                <a:off x="8799888" y="3165814"/>
                <a:ext cx="285257" cy="303909"/>
              </a:xfrm>
              <a:prstGeom prst="rect">
                <a:avLst/>
              </a:prstGeom>
            </p:spPr>
          </p:pic>
        </p:grpSp>
      </p:grpSp>
    </p:spTree>
    <p:extLst>
      <p:ext uri="{BB962C8B-B14F-4D97-AF65-F5344CB8AC3E}">
        <p14:creationId xmlns:p14="http://schemas.microsoft.com/office/powerpoint/2010/main" val="1145740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0" name="Google Shape;320;p13"/>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a:p>
        </p:txBody>
      </p:sp>
      <p:sp>
        <p:nvSpPr>
          <p:cNvPr id="6" name="TextBox 5"/>
          <p:cNvSpPr txBox="1"/>
          <p:nvPr/>
        </p:nvSpPr>
        <p:spPr>
          <a:xfrm>
            <a:off x="578721" y="184078"/>
            <a:ext cx="6019824" cy="461665"/>
          </a:xfrm>
          <a:prstGeom prst="rect">
            <a:avLst/>
          </a:prstGeom>
          <a:noFill/>
        </p:spPr>
        <p:txBody>
          <a:bodyPr wrap="square" rtlCol="0">
            <a:spAutoFit/>
          </a:bodyPr>
          <a:lstStyle/>
          <a:p>
            <a:r>
              <a:rPr lang="en-US" sz="2400" dirty="0"/>
              <a:t>Theory of Shor’s Algorithm</a:t>
            </a:r>
          </a:p>
        </p:txBody>
      </p:sp>
      <mc:AlternateContent xmlns:mc="http://schemas.openxmlformats.org/markup-compatibility/2006" xmlns:a14="http://schemas.microsoft.com/office/drawing/2010/main">
        <mc:Choice Requires="a14">
          <p:sp>
            <p:nvSpPr>
              <p:cNvPr id="8" name="TextBox 7"/>
              <p:cNvSpPr txBox="1"/>
              <p:nvPr/>
            </p:nvSpPr>
            <p:spPr>
              <a:xfrm>
                <a:off x="670161" y="846104"/>
                <a:ext cx="7684143" cy="3792320"/>
              </a:xfrm>
              <a:prstGeom prst="rect">
                <a:avLst/>
              </a:prstGeom>
              <a:noFill/>
            </p:spPr>
            <p:txBody>
              <a:bodyPr wrap="square" rtlCol="0">
                <a:spAutoFit/>
              </a:bodyPr>
              <a:lstStyle/>
              <a:p>
                <a:pPr marL="114300" indent="0">
                  <a:buNone/>
                </a:pPr>
                <a:r>
                  <a:rPr lang="en-US" sz="2000" dirty="0"/>
                  <a:t>Say M</a:t>
                </a: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𝑝</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𝑞</m:t>
                    </m:r>
                  </m:oMath>
                </a14:m>
                <a:r>
                  <a:rPr lang="en-US" sz="2000" dirty="0"/>
                  <a:t> be a composite odd integer and M </a:t>
                </a:r>
                <a14:m>
                  <m:oMath xmlns:m="http://schemas.openxmlformats.org/officeDocument/2006/math">
                    <m:r>
                      <a:rPr lang="en-US" sz="2000"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𝑝</m:t>
                        </m:r>
                      </m:e>
                      <m:sup>
                        <m:r>
                          <a:rPr lang="en-US" sz="2000" i="1">
                            <a:latin typeface="Cambria Math" panose="02040503050406030204" pitchFamily="18" charset="0"/>
                            <a:ea typeface="Cambria Math" panose="02040503050406030204" pitchFamily="18" charset="0"/>
                          </a:rPr>
                          <m:t>𝑘</m:t>
                        </m:r>
                      </m:sup>
                    </m:sSup>
                  </m:oMath>
                </a14:m>
                <a:r>
                  <a:rPr lang="en-US" sz="2000" dirty="0">
                    <a:ea typeface="Cambria Math" panose="02040503050406030204" pitchFamily="18" charset="0"/>
                  </a:rPr>
                  <a:t>, for prime p,</a:t>
                </a:r>
              </a:p>
              <a:p>
                <a:pPr marL="571500" indent="-457200">
                  <a:buFont typeface="+mj-lt"/>
                  <a:buAutoNum type="arabicPeriod"/>
                </a:pPr>
                <a:r>
                  <a:rPr lang="en-US" sz="2000" dirty="0"/>
                  <a:t>Choose a random number : </a:t>
                </a:r>
                <a14:m>
                  <m:oMath xmlns:m="http://schemas.openxmlformats.org/officeDocument/2006/math">
                    <m:r>
                      <a:rPr lang="en-US" sz="2000" i="1">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&lt;</m:t>
                    </m:r>
                    <m:r>
                      <a:rPr lang="en-US" sz="2000" i="1">
                        <a:latin typeface="Cambria Math" panose="02040503050406030204" pitchFamily="18" charset="0"/>
                        <a:ea typeface="Cambria Math" panose="02040503050406030204" pitchFamily="18" charset="0"/>
                      </a:rPr>
                      <m:t>𝑥</m:t>
                    </m:r>
                    <m:r>
                      <a:rPr lang="en-US" sz="2000" i="1">
                        <a:latin typeface="Cambria Math" panose="02040503050406030204" pitchFamily="18" charset="0"/>
                        <a:ea typeface="Cambria Math" panose="02040503050406030204" pitchFamily="18" charset="0"/>
                      </a:rPr>
                      <m:t>&lt;</m:t>
                    </m:r>
                    <m:r>
                      <a:rPr lang="en-US" sz="2000" i="1">
                        <a:latin typeface="Cambria Math" panose="02040503050406030204" pitchFamily="18" charset="0"/>
                        <a:ea typeface="Cambria Math" panose="02040503050406030204" pitchFamily="18" charset="0"/>
                      </a:rPr>
                      <m:t>𝑀</m:t>
                    </m:r>
                  </m:oMath>
                </a14:m>
                <a:endParaRPr lang="en-US" sz="2000" dirty="0"/>
              </a:p>
              <a:p>
                <a:pPr marL="571500" indent="-457200">
                  <a:buFont typeface="+mj-lt"/>
                  <a:buAutoNum type="arabicPeriod"/>
                </a:pPr>
                <a:r>
                  <a:rPr lang="en-US" sz="2000" dirty="0"/>
                  <a:t>If </a:t>
                </a:r>
                <a14:m>
                  <m:oMath xmlns:m="http://schemas.openxmlformats.org/officeDocument/2006/math">
                    <m:r>
                      <m:rPr>
                        <m:sty m:val="p"/>
                      </m:rPr>
                      <a:rPr lang="en-US" sz="2000">
                        <a:latin typeface="Cambria Math" panose="02040503050406030204" pitchFamily="18" charset="0"/>
                      </a:rPr>
                      <m:t>GCD</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𝑀</m:t>
                        </m:r>
                      </m:e>
                    </m:d>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≠1</m:t>
                    </m:r>
                  </m:oMath>
                </a14:m>
                <a:r>
                  <a:rPr lang="en-US" sz="2000" dirty="0"/>
                  <a:t>, then factor = </a:t>
                </a:r>
                <a14:m>
                  <m:oMath xmlns:m="http://schemas.openxmlformats.org/officeDocument/2006/math">
                    <m:r>
                      <m:rPr>
                        <m:sty m:val="p"/>
                      </m:rPr>
                      <a:rPr lang="en-US" sz="2000">
                        <a:latin typeface="Cambria Math" panose="02040503050406030204" pitchFamily="18" charset="0"/>
                      </a:rPr>
                      <m:t>GCD</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𝑀</m:t>
                        </m:r>
                      </m:e>
                    </m:d>
                  </m:oMath>
                </a14:m>
                <a:r>
                  <a:rPr lang="en-US" sz="2000" dirty="0"/>
                  <a:t>  where</a:t>
                </a:r>
                <a14:m>
                  <m:oMath xmlns:m="http://schemas.openxmlformats.org/officeDocument/2006/math">
                    <m:r>
                      <a:rPr lang="en-US" sz="2000">
                        <a:latin typeface="Cambria Math" panose="02040503050406030204" pitchFamily="18" charset="0"/>
                      </a:rPr>
                      <m:t> </m:t>
                    </m:r>
                    <m:r>
                      <m:rPr>
                        <m:sty m:val="p"/>
                      </m:rPr>
                      <a:rPr lang="en-US" sz="2000">
                        <a:latin typeface="Cambria Math" panose="02040503050406030204" pitchFamily="18" charset="0"/>
                      </a:rPr>
                      <m:t>GCD</m:t>
                    </m:r>
                    <m:r>
                      <a:rPr lang="en-US" sz="2000" i="1">
                        <a:latin typeface="Cambria Math" panose="02040503050406030204" pitchFamily="18" charset="0"/>
                      </a:rPr>
                      <m:t> </m:t>
                    </m:r>
                  </m:oMath>
                </a14:m>
                <a:r>
                  <a:rPr lang="en-US" sz="2000" dirty="0"/>
                  <a:t> = greatest common divisor</a:t>
                </a:r>
              </a:p>
              <a:p>
                <a:pPr marL="571500" indent="-457200">
                  <a:buFont typeface="+mj-lt"/>
                  <a:buAutoNum type="arabicPeriod"/>
                </a:pPr>
                <a:r>
                  <a:rPr lang="en-US" sz="2000" dirty="0"/>
                  <a:t>If </a:t>
                </a:r>
                <a14:m>
                  <m:oMath xmlns:m="http://schemas.openxmlformats.org/officeDocument/2006/math">
                    <m:r>
                      <m:rPr>
                        <m:sty m:val="p"/>
                      </m:rPr>
                      <a:rPr lang="en-US" sz="2000" i="1" dirty="0">
                        <a:latin typeface="Cambria Math" panose="02040503050406030204" pitchFamily="18" charset="0"/>
                      </a:rPr>
                      <m:t>gcd</m:t>
                    </m:r>
                    <m:r>
                      <a:rPr lang="en-US" sz="2000" i="1" dirty="0">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i="1">
                            <a:latin typeface="Cambria Math" panose="02040503050406030204" pitchFamily="18" charset="0"/>
                          </a:rPr>
                          <m:t>, </m:t>
                        </m:r>
                        <m:r>
                          <a:rPr lang="en-US" sz="2000" i="1">
                            <a:latin typeface="Cambria Math" panose="02040503050406030204" pitchFamily="18" charset="0"/>
                          </a:rPr>
                          <m:t>𝑀</m:t>
                        </m:r>
                      </m:e>
                    </m:d>
                    <m:r>
                      <a:rPr lang="en-US" sz="2000" i="1">
                        <a:latin typeface="Cambria Math" panose="02040503050406030204" pitchFamily="18" charset="0"/>
                      </a:rPr>
                      <m:t>=1</m:t>
                    </m:r>
                  </m:oMath>
                </a14:m>
                <a:r>
                  <a:rPr lang="en-US" sz="2000" dirty="0"/>
                  <a:t>, find period, a of MEF function </a:t>
                </a:r>
                <a:endParaRPr lang="en-US" sz="2000" i="1" dirty="0">
                  <a:latin typeface="Cambria Math" panose="02040503050406030204" pitchFamily="18" charset="0"/>
                </a:endParaRPr>
              </a:p>
              <a:p>
                <a:pPr marL="11430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i="1">
                              <a:latin typeface="Cambria Math" panose="02040503050406030204" pitchFamily="18" charset="0"/>
                            </a:rPr>
                            <m:t>𝑟</m:t>
                          </m:r>
                        </m:e>
                      </m:d>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𝑟</m:t>
                          </m:r>
                        </m:sup>
                      </m:sSup>
                      <m:r>
                        <a:rPr lang="en-US" sz="2000" i="1">
                          <a:latin typeface="Cambria Math" panose="02040503050406030204" pitchFamily="18" charset="0"/>
                        </a:rPr>
                        <m:t> </m:t>
                      </m:r>
                      <m:r>
                        <a:rPr lang="en-US" sz="2000" i="1">
                          <a:latin typeface="Cambria Math" panose="02040503050406030204" pitchFamily="18" charset="0"/>
                        </a:rPr>
                        <m:t>𝑚𝑜𝑑</m:t>
                      </m:r>
                      <m:r>
                        <a:rPr lang="en-US" sz="2000" i="1">
                          <a:latin typeface="Cambria Math" panose="02040503050406030204" pitchFamily="18" charset="0"/>
                        </a:rPr>
                        <m:t> </m:t>
                      </m:r>
                      <m:r>
                        <a:rPr lang="en-US" sz="2000" i="1">
                          <a:latin typeface="Cambria Math" panose="02040503050406030204" pitchFamily="18" charset="0"/>
                        </a:rPr>
                        <m:t>𝑀</m:t>
                      </m:r>
                      <m:r>
                        <a:rPr lang="en-US" sz="2000" i="1">
                          <a:latin typeface="Cambria Math" panose="02040503050406030204" pitchFamily="18" charset="0"/>
                        </a:rPr>
                        <m:t>          , </m:t>
                      </m:r>
                      <m:r>
                        <a:rPr lang="en-US" sz="2000" i="1">
                          <a:latin typeface="Cambria Math" panose="02040503050406030204" pitchFamily="18" charset="0"/>
                        </a:rPr>
                        <m:t>𝑟</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ℤ</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𝑀</m:t>
                      </m:r>
                      <m:r>
                        <a:rPr lang="en-US" sz="2000" i="1">
                          <a:latin typeface="Cambria Math" panose="02040503050406030204" pitchFamily="18" charset="0"/>
                          <a:ea typeface="Cambria Math" panose="02040503050406030204" pitchFamily="18" charset="0"/>
                        </a:rPr>
                        <m:t>)</m:t>
                      </m:r>
                    </m:oMath>
                  </m:oMathPara>
                </a14:m>
                <a:endParaRPr lang="en-US" sz="2000" dirty="0"/>
              </a:p>
              <a:p>
                <a:pPr marL="114300" indent="0">
                  <a:buNone/>
                </a:pPr>
                <a:endParaRPr lang="en-US" sz="2000" dirty="0"/>
              </a:p>
              <a:p>
                <a:pPr marL="571500" indent="-457200">
                  <a:buFont typeface="+mj-lt"/>
                  <a:buAutoNum type="arabicPeriod" startAt="4"/>
                </a:pPr>
                <a:r>
                  <a:rPr lang="en-US" sz="2000" dirty="0"/>
                  <a:t>If period: a is odd or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𝑎</m:t>
                        </m:r>
                        <m:r>
                          <a:rPr lang="en-US" sz="2000" i="1">
                            <a:latin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1 (</m:t>
                    </m:r>
                    <m:r>
                      <a:rPr lang="en-US" sz="2000" i="1">
                        <a:latin typeface="Cambria Math" panose="02040503050406030204" pitchFamily="18" charset="0"/>
                        <a:ea typeface="Cambria Math" panose="02040503050406030204" pitchFamily="18" charset="0"/>
                      </a:rPr>
                      <m:t>𝑚𝑜𝑑𝑀</m:t>
                    </m:r>
                    <m:r>
                      <a:rPr lang="en-US" sz="2000" i="1">
                        <a:latin typeface="Cambria Math" panose="02040503050406030204" pitchFamily="18" charset="0"/>
                        <a:ea typeface="Cambria Math" panose="02040503050406030204" pitchFamily="18" charset="0"/>
                      </a:rPr>
                      <m:t>)</m:t>
                    </m:r>
                  </m:oMath>
                </a14:m>
                <a:r>
                  <a:rPr lang="en-US" sz="2000" dirty="0"/>
                  <a:t>, we restart the algorithm from step 1</a:t>
                </a:r>
              </a:p>
              <a:p>
                <a:pPr marL="571500" indent="-457200">
                  <a:buFont typeface="+mj-lt"/>
                  <a:buAutoNum type="arabicPeriod" startAt="4"/>
                </a:pPr>
                <a:r>
                  <a:rPr lang="en-US" sz="2000" dirty="0"/>
                  <a:t>If a is even and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𝑎</m:t>
                        </m:r>
                        <m:r>
                          <a:rPr lang="en-US" sz="2000" i="1">
                            <a:latin typeface="Cambria Math" panose="02040503050406030204" pitchFamily="18" charset="0"/>
                          </a:rPr>
                          <m:t>/2</m:t>
                        </m:r>
                      </m:sup>
                    </m:sSup>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1 </m:t>
                    </m:r>
                    <m:d>
                      <m:dPr>
                        <m:ctrlPr>
                          <a:rPr lang="en-US" sz="2000" i="1">
                            <a:latin typeface="Cambria Math" panose="02040503050406030204" pitchFamily="18" charset="0"/>
                          </a:rPr>
                        </m:ctrlPr>
                      </m:dPr>
                      <m:e>
                        <m:r>
                          <a:rPr lang="en-US" sz="2000" i="1">
                            <a:latin typeface="Cambria Math" panose="02040503050406030204" pitchFamily="18" charset="0"/>
                          </a:rPr>
                          <m:t>𝑚𝑜𝑑𝑀</m:t>
                        </m:r>
                      </m:e>
                    </m:d>
                  </m:oMath>
                </a14:m>
                <a:r>
                  <a:rPr lang="en-US" sz="2000" dirty="0"/>
                  <a:t> then, factors of M are: </a:t>
                </a:r>
              </a:p>
              <a:p>
                <a:pPr marL="114300"/>
                <a:r>
                  <a:rPr lang="en-US" sz="2000" dirty="0">
                    <a:solidFill>
                      <a:srgbClr val="00B0F0"/>
                    </a:solidFill>
                  </a:rPr>
                  <a:t>	</a:t>
                </a:r>
                <a14:m>
                  <m:oMath xmlns:m="http://schemas.openxmlformats.org/officeDocument/2006/math">
                    <m:r>
                      <a:rPr lang="en-US" sz="2000" i="1">
                        <a:solidFill>
                          <a:srgbClr val="00B0F0"/>
                        </a:solidFill>
                        <a:latin typeface="Cambria Math" panose="02040503050406030204" pitchFamily="18" charset="0"/>
                      </a:rPr>
                      <m:t>𝑝</m:t>
                    </m:r>
                    <m:r>
                      <a:rPr lang="en-US" sz="2000" i="1">
                        <a:solidFill>
                          <a:srgbClr val="00B0F0"/>
                        </a:solidFill>
                        <a:latin typeface="Cambria Math" panose="02040503050406030204" pitchFamily="18" charset="0"/>
                      </a:rPr>
                      <m:t>=</m:t>
                    </m:r>
                    <m:r>
                      <a:rPr lang="en-US" sz="2000" i="1">
                        <a:solidFill>
                          <a:srgbClr val="00B0F0"/>
                        </a:solidFill>
                        <a:latin typeface="Cambria Math" panose="02040503050406030204" pitchFamily="18" charset="0"/>
                      </a:rPr>
                      <m:t>𝐺𝐶𝐷</m:t>
                    </m:r>
                    <m:d>
                      <m:dPr>
                        <m:ctrlPr>
                          <a:rPr lang="en-US" sz="2000" i="1">
                            <a:solidFill>
                              <a:srgbClr val="00B0F0"/>
                            </a:solidFill>
                            <a:latin typeface="Cambria Math" panose="02040503050406030204" pitchFamily="18" charset="0"/>
                          </a:rPr>
                        </m:ctrlPr>
                      </m:dPr>
                      <m:e>
                        <m:sSup>
                          <m:sSupPr>
                            <m:ctrlPr>
                              <a:rPr lang="en-US" sz="2000" i="1">
                                <a:solidFill>
                                  <a:srgbClr val="00B0F0"/>
                                </a:solidFill>
                                <a:latin typeface="Cambria Math" panose="02040503050406030204" pitchFamily="18" charset="0"/>
                              </a:rPr>
                            </m:ctrlPr>
                          </m:sSupPr>
                          <m:e>
                            <m:r>
                              <a:rPr lang="en-US" sz="2000" i="1">
                                <a:solidFill>
                                  <a:srgbClr val="00B0F0"/>
                                </a:solidFill>
                                <a:latin typeface="Cambria Math" panose="02040503050406030204" pitchFamily="18" charset="0"/>
                              </a:rPr>
                              <m:t>𝑥</m:t>
                            </m:r>
                          </m:e>
                          <m:sup>
                            <m:r>
                              <a:rPr lang="en-US" sz="2000" i="1">
                                <a:solidFill>
                                  <a:srgbClr val="00B0F0"/>
                                </a:solidFill>
                                <a:latin typeface="Cambria Math" panose="02040503050406030204" pitchFamily="18" charset="0"/>
                              </a:rPr>
                              <m:t>𝑎</m:t>
                            </m:r>
                            <m:r>
                              <a:rPr lang="en-US" sz="2000" i="1">
                                <a:solidFill>
                                  <a:srgbClr val="00B0F0"/>
                                </a:solidFill>
                                <a:latin typeface="Cambria Math" panose="02040503050406030204" pitchFamily="18" charset="0"/>
                              </a:rPr>
                              <m:t>/2</m:t>
                            </m:r>
                          </m:sup>
                        </m:sSup>
                        <m:r>
                          <a:rPr lang="en-US" sz="2000" i="1">
                            <a:solidFill>
                              <a:srgbClr val="00B0F0"/>
                            </a:solidFill>
                            <a:latin typeface="Cambria Math" panose="02040503050406030204" pitchFamily="18" charset="0"/>
                          </a:rPr>
                          <m:t>+1, </m:t>
                        </m:r>
                        <m:r>
                          <a:rPr lang="en-US" sz="2000" i="1">
                            <a:solidFill>
                              <a:srgbClr val="00B0F0"/>
                            </a:solidFill>
                            <a:latin typeface="Cambria Math" panose="02040503050406030204" pitchFamily="18" charset="0"/>
                          </a:rPr>
                          <m:t>𝑀</m:t>
                        </m:r>
                      </m:e>
                    </m:d>
                  </m:oMath>
                </a14:m>
                <a:r>
                  <a:rPr lang="en-US" sz="2000" dirty="0"/>
                  <a:t> or/and </a:t>
                </a:r>
                <a14:m>
                  <m:oMath xmlns:m="http://schemas.openxmlformats.org/officeDocument/2006/math">
                    <m:r>
                      <a:rPr lang="en-US" sz="2000" i="1">
                        <a:solidFill>
                          <a:srgbClr val="00B0F0"/>
                        </a:solidFill>
                        <a:latin typeface="Cambria Math" panose="02040503050406030204" pitchFamily="18" charset="0"/>
                      </a:rPr>
                      <m:t>𝑞</m:t>
                    </m:r>
                    <m:r>
                      <a:rPr lang="en-US" sz="2000" i="1">
                        <a:solidFill>
                          <a:srgbClr val="00B0F0"/>
                        </a:solidFill>
                        <a:latin typeface="Cambria Math" panose="02040503050406030204" pitchFamily="18" charset="0"/>
                      </a:rPr>
                      <m:t>=</m:t>
                    </m:r>
                    <m:r>
                      <a:rPr lang="en-US" sz="2000" i="1">
                        <a:solidFill>
                          <a:srgbClr val="00B0F0"/>
                        </a:solidFill>
                        <a:latin typeface="Cambria Math" panose="02040503050406030204" pitchFamily="18" charset="0"/>
                      </a:rPr>
                      <m:t>𝐺𝐶𝐷</m:t>
                    </m:r>
                    <m:r>
                      <a:rPr lang="en-US" sz="2000" i="1">
                        <a:solidFill>
                          <a:srgbClr val="00B0F0"/>
                        </a:solidFill>
                        <a:latin typeface="Cambria Math" panose="02040503050406030204" pitchFamily="18" charset="0"/>
                      </a:rPr>
                      <m:t>⁡(</m:t>
                    </m:r>
                    <m:sSup>
                      <m:sSupPr>
                        <m:ctrlPr>
                          <a:rPr lang="en-US" sz="2000" i="1">
                            <a:solidFill>
                              <a:srgbClr val="00B0F0"/>
                            </a:solidFill>
                            <a:latin typeface="Cambria Math" panose="02040503050406030204" pitchFamily="18" charset="0"/>
                          </a:rPr>
                        </m:ctrlPr>
                      </m:sSupPr>
                      <m:e>
                        <m:r>
                          <a:rPr lang="en-US" sz="2000" i="1">
                            <a:solidFill>
                              <a:srgbClr val="00B0F0"/>
                            </a:solidFill>
                            <a:latin typeface="Cambria Math" panose="02040503050406030204" pitchFamily="18" charset="0"/>
                          </a:rPr>
                          <m:t>𝑥</m:t>
                        </m:r>
                      </m:e>
                      <m:sup>
                        <m:r>
                          <a:rPr lang="en-US" sz="2000" i="1">
                            <a:solidFill>
                              <a:srgbClr val="00B0F0"/>
                            </a:solidFill>
                            <a:latin typeface="Cambria Math" panose="02040503050406030204" pitchFamily="18" charset="0"/>
                          </a:rPr>
                          <m:t>𝑎</m:t>
                        </m:r>
                        <m:r>
                          <a:rPr lang="en-US" sz="2000" i="1">
                            <a:solidFill>
                              <a:srgbClr val="00B0F0"/>
                            </a:solidFill>
                            <a:latin typeface="Cambria Math" panose="02040503050406030204" pitchFamily="18" charset="0"/>
                          </a:rPr>
                          <m:t>/2</m:t>
                        </m:r>
                      </m:sup>
                    </m:sSup>
                    <m:r>
                      <a:rPr lang="en-US" sz="2000" i="1">
                        <a:solidFill>
                          <a:srgbClr val="00B0F0"/>
                        </a:solidFill>
                        <a:latin typeface="Cambria Math" panose="02040503050406030204" pitchFamily="18" charset="0"/>
                      </a:rPr>
                      <m:t>−1, </m:t>
                    </m:r>
                    <m:r>
                      <a:rPr lang="en-US" sz="2000" i="1">
                        <a:solidFill>
                          <a:srgbClr val="00B0F0"/>
                        </a:solidFill>
                        <a:latin typeface="Cambria Math" panose="02040503050406030204" pitchFamily="18" charset="0"/>
                      </a:rPr>
                      <m:t>𝑀</m:t>
                    </m:r>
                  </m:oMath>
                </a14:m>
                <a:r>
                  <a:rPr lang="en-US" sz="2000" i="1" dirty="0">
                    <a:solidFill>
                      <a:srgbClr val="00B0F0"/>
                    </a:solidFill>
                  </a:rPr>
                  <a:t>)</a:t>
                </a:r>
                <a:br>
                  <a:rPr lang="en-US" sz="1600" dirty="0"/>
                </a:br>
                <a:endParaRPr lang="en-US" sz="1600" dirty="0"/>
              </a:p>
            </p:txBody>
          </p:sp>
        </mc:Choice>
        <mc:Fallback xmlns="">
          <p:sp>
            <p:nvSpPr>
              <p:cNvPr id="8" name="TextBox 7"/>
              <p:cNvSpPr txBox="1">
                <a:spLocks noRot="1" noChangeAspect="1" noMove="1" noResize="1" noEditPoints="1" noAdjustHandles="1" noChangeArrowheads="1" noChangeShapeType="1" noTextEdit="1"/>
              </p:cNvSpPr>
              <p:nvPr/>
            </p:nvSpPr>
            <p:spPr>
              <a:xfrm>
                <a:off x="670161" y="846104"/>
                <a:ext cx="7684143" cy="3792320"/>
              </a:xfrm>
              <a:prstGeom prst="rect">
                <a:avLst/>
              </a:prstGeom>
              <a:blipFill>
                <a:blip r:embed="rId6"/>
                <a:stretch>
                  <a:fillRect t="-804"/>
                </a:stretch>
              </a:blipFill>
            </p:spPr>
            <p:txBody>
              <a:bodyPr/>
              <a:lstStyle/>
              <a:p>
                <a:r>
                  <a:rPr lang="en-US">
                    <a:noFill/>
                  </a:rPr>
                  <a:t> </a:t>
                </a:r>
              </a:p>
            </p:txBody>
          </p:sp>
        </mc:Fallback>
      </mc:AlternateContent>
    </p:spTree>
    <p:extLst>
      <p:ext uri="{BB962C8B-B14F-4D97-AF65-F5344CB8AC3E}">
        <p14:creationId xmlns:p14="http://schemas.microsoft.com/office/powerpoint/2010/main" val="2590782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0" name="Google Shape;320;p13"/>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6" name="TextBox 5"/>
          <p:cNvSpPr txBox="1"/>
          <p:nvPr/>
        </p:nvSpPr>
        <p:spPr>
          <a:xfrm>
            <a:off x="696286" y="393084"/>
            <a:ext cx="6019824" cy="584775"/>
          </a:xfrm>
          <a:prstGeom prst="rect">
            <a:avLst/>
          </a:prstGeom>
          <a:noFill/>
        </p:spPr>
        <p:txBody>
          <a:bodyPr wrap="square" rtlCol="0">
            <a:spAutoFit/>
          </a:bodyPr>
          <a:lstStyle/>
          <a:p>
            <a:r>
              <a:rPr lang="en-US" sz="3200" dirty="0"/>
              <a:t>An example</a:t>
            </a:r>
          </a:p>
        </p:txBody>
      </p:sp>
      <mc:AlternateContent xmlns:mc="http://schemas.openxmlformats.org/markup-compatibility/2006" xmlns:a14="http://schemas.microsoft.com/office/drawing/2010/main">
        <mc:Choice Requires="a14">
          <p:sp>
            <p:nvSpPr>
              <p:cNvPr id="8" name="TextBox 7"/>
              <p:cNvSpPr txBox="1"/>
              <p:nvPr/>
            </p:nvSpPr>
            <p:spPr>
              <a:xfrm>
                <a:off x="678755" y="1044089"/>
                <a:ext cx="7684143" cy="3750835"/>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Let M = 15 and x = 2 then GCD(2,15)=1,</a:t>
                </a:r>
              </a:p>
              <a:p>
                <a:pPr marL="285750" indent="-285750">
                  <a:buFont typeface="Wingdings" panose="05000000000000000000" pitchFamily="2" charset="2"/>
                  <a:buChar char="q"/>
                </a:pP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𝑟</m:t>
                        </m:r>
                      </m:e>
                    </m:d>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𝑟</m:t>
                        </m:r>
                      </m:sup>
                    </m:sSup>
                    <m:r>
                      <a:rPr lang="en-US" sz="2400" i="1">
                        <a:latin typeface="Cambria Math" panose="02040503050406030204" pitchFamily="18" charset="0"/>
                      </a:rPr>
                      <m:t> </m:t>
                    </m:r>
                    <m:r>
                      <a:rPr lang="en-US" sz="2400" i="1">
                        <a:latin typeface="Cambria Math" panose="02040503050406030204" pitchFamily="18" charset="0"/>
                      </a:rPr>
                      <m:t>𝑚𝑜𝑑</m:t>
                    </m:r>
                    <m:r>
                      <a:rPr lang="en-US" sz="2400" i="1">
                        <a:latin typeface="Cambria Math" panose="02040503050406030204" pitchFamily="18" charset="0"/>
                      </a:rPr>
                      <m:t> 15, </m:t>
                    </m:r>
                    <m:r>
                      <a:rPr lang="en-US" sz="2400" i="1">
                        <a:latin typeface="Cambria Math" panose="02040503050406030204" pitchFamily="18" charset="0"/>
                      </a:rPr>
                      <m:t>𝑟</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ℤ</m:t>
                    </m:r>
                    <m:r>
                      <a:rPr lang="en-US" sz="2400" i="1">
                        <a:latin typeface="Cambria Math" panose="02040503050406030204" pitchFamily="18" charset="0"/>
                        <a:ea typeface="Cambria Math" panose="02040503050406030204" pitchFamily="18" charset="0"/>
                      </a:rPr>
                      <m:t>(15)</m:t>
                    </m:r>
                  </m:oMath>
                </a14:m>
                <a:r>
                  <a:rPr lang="en-US" sz="2400" dirty="0"/>
                  <a:t> would give </a:t>
                </a:r>
                <a:endParaRPr lang="en-US" sz="2400" i="1" dirty="0">
                  <a:latin typeface="Cambria Math" panose="02040503050406030204" pitchFamily="18" charset="0"/>
                </a:endParaRPr>
              </a:p>
              <a:p>
                <a:pPr marL="114300"/>
                <a:r>
                  <a:rPr lang="en-US" sz="2400" dirty="0"/>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0</m:t>
                        </m:r>
                      </m:e>
                    </m:d>
                    <m:r>
                      <a:rPr lang="en-US" sz="2400" i="1">
                        <a:latin typeface="Cambria Math" panose="02040503050406030204" pitchFamily="18" charset="0"/>
                      </a:rPr>
                      <m:t>=  1 </m:t>
                    </m:r>
                    <m:r>
                      <a:rPr lang="en-US" sz="2400" i="1">
                        <a:latin typeface="Cambria Math" panose="02040503050406030204" pitchFamily="18" charset="0"/>
                      </a:rPr>
                      <m:t>𝑚𝑜𝑑</m:t>
                    </m:r>
                    <m:r>
                      <a:rPr lang="en-US" sz="2400" i="1">
                        <a:latin typeface="Cambria Math" panose="02040503050406030204" pitchFamily="18" charset="0"/>
                      </a:rPr>
                      <m:t> 15=1</m:t>
                    </m:r>
                  </m:oMath>
                </a14:m>
                <a:r>
                  <a:rPr lang="en-US" sz="2400" dirty="0"/>
                  <a:t>,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1</m:t>
                        </m:r>
                      </m:e>
                    </m:d>
                    <m:r>
                      <a:rPr lang="en-US" sz="2400" i="1">
                        <a:latin typeface="Cambria Math" panose="02040503050406030204" pitchFamily="18" charset="0"/>
                      </a:rPr>
                      <m:t>=2 </m:t>
                    </m:r>
                    <m:r>
                      <a:rPr lang="en-US" sz="2400" i="1">
                        <a:latin typeface="Cambria Math" panose="02040503050406030204" pitchFamily="18" charset="0"/>
                      </a:rPr>
                      <m:t>𝑚𝑜𝑑</m:t>
                    </m:r>
                    <m:r>
                      <a:rPr lang="en-US" sz="2400" i="1">
                        <a:latin typeface="Cambria Math" panose="02040503050406030204" pitchFamily="18" charset="0"/>
                      </a:rPr>
                      <m:t> 15=2,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2</m:t>
                        </m:r>
                      </m:e>
                    </m:d>
                    <m:r>
                      <a:rPr lang="en-US" sz="2400" i="1">
                        <a:latin typeface="Cambria Math" panose="02040503050406030204" pitchFamily="18" charset="0"/>
                      </a:rPr>
                      <m:t>=4 </m:t>
                    </m:r>
                    <m:r>
                      <a:rPr lang="en-US" sz="2400" i="1">
                        <a:latin typeface="Cambria Math" panose="02040503050406030204" pitchFamily="18" charset="0"/>
                      </a:rPr>
                      <m:t>𝑚𝑜𝑑</m:t>
                    </m:r>
                    <m:r>
                      <a:rPr lang="en-US" sz="2400" i="1">
                        <a:latin typeface="Cambria Math" panose="02040503050406030204" pitchFamily="18" charset="0"/>
                      </a:rPr>
                      <m:t> 15=</m:t>
                    </m:r>
                  </m:oMath>
                </a14:m>
                <a:r>
                  <a:rPr lang="en-US" sz="2400" dirty="0"/>
                  <a:t>4, . . .</a:t>
                </a:r>
              </a:p>
              <a:p>
                <a:pPr marL="114300"/>
                <a:r>
                  <a:rPr lang="en-US" sz="2400" dirty="0"/>
                  <a:t>i.e. </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𝑟</m:t>
                        </m:r>
                      </m:e>
                    </m:d>
                    <m:r>
                      <a:rPr lang="en-US" sz="2400" i="1">
                        <a:latin typeface="Cambria Math" panose="02040503050406030204" pitchFamily="18" charset="0"/>
                      </a:rPr>
                      <m:t>= </m:t>
                    </m:r>
                  </m:oMath>
                </a14:m>
                <a:r>
                  <a:rPr lang="en-US" sz="2400" dirty="0"/>
                  <a:t>1,  2, 4, 8, 1,  2, 4, 8, 1,  2, 4, 8 …</a:t>
                </a:r>
              </a:p>
              <a:p>
                <a:pPr marL="114300"/>
                <a:r>
                  <a:rPr lang="en-US" sz="2400" dirty="0"/>
                  <a:t>So period, a = 4</a:t>
                </a:r>
              </a:p>
              <a:p>
                <a:pPr marL="285750" indent="-285750">
                  <a:buFont typeface="Wingdings" panose="05000000000000000000" pitchFamily="2" charset="2"/>
                  <a:buChar char="q"/>
                </a:pPr>
                <a:r>
                  <a:rPr lang="en-US" sz="2400" dirty="0"/>
                  <a:t>Factors are </a:t>
                </a:r>
                <a14:m>
                  <m:oMath xmlns:m="http://schemas.openxmlformats.org/officeDocument/2006/math">
                    <m:r>
                      <a:rPr lang="en-US" sz="2400" i="1">
                        <a:latin typeface="Cambria Math" panose="02040503050406030204" pitchFamily="18" charset="0"/>
                      </a:rPr>
                      <m:t>𝐺𝐶𝐷</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0" i="1" smtClean="0">
                                <a:latin typeface="Cambria Math" panose="02040503050406030204" pitchFamily="18" charset="0"/>
                              </a:rPr>
                              <m:t>2</m:t>
                            </m:r>
                          </m:e>
                          <m:sup>
                            <m:f>
                              <m:fPr>
                                <m:ctrlPr>
                                  <a:rPr lang="en-US" sz="2400" i="1">
                                    <a:latin typeface="Cambria Math" panose="02040503050406030204" pitchFamily="18" charset="0"/>
                                  </a:rPr>
                                </m:ctrlPr>
                              </m:fPr>
                              <m:num>
                                <m:r>
                                  <a:rPr lang="en-US" sz="2400" b="0" i="1" smtClean="0">
                                    <a:latin typeface="Cambria Math" panose="02040503050406030204" pitchFamily="18" charset="0"/>
                                  </a:rPr>
                                  <m:t>4</m:t>
                                </m:r>
                              </m:num>
                              <m:den>
                                <m:r>
                                  <a:rPr lang="en-US" sz="2400" i="1">
                                    <a:latin typeface="Cambria Math" panose="02040503050406030204" pitchFamily="18" charset="0"/>
                                  </a:rPr>
                                  <m:t>2</m:t>
                                </m:r>
                              </m:den>
                            </m:f>
                          </m:sup>
                        </m:s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1,15</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𝐺𝐶𝐷</m:t>
                    </m:r>
                    <m:r>
                      <a:rPr lang="en-US" sz="2400" i="1">
                        <a:latin typeface="Cambria Math" panose="02040503050406030204" pitchFamily="18" charset="0"/>
                        <a:ea typeface="Cambria Math" panose="02040503050406030204" pitchFamily="18" charset="0"/>
                      </a:rPr>
                      <m:t>(5,15)</m:t>
                    </m:r>
                  </m:oMath>
                </a14:m>
                <a:r>
                  <a:rPr lang="en-US" sz="2400" dirty="0"/>
                  <a:t> = 5,  </a:t>
                </a:r>
              </a:p>
              <a:p>
                <a:r>
                  <a:rPr lang="en-US" sz="2400" dirty="0"/>
                  <a:t>	          </a:t>
                </a:r>
                <a14:m>
                  <m:oMath xmlns:m="http://schemas.openxmlformats.org/officeDocument/2006/math">
                    <m:r>
                      <a:rPr lang="en-US" sz="2400" i="1">
                        <a:latin typeface="Cambria Math" panose="02040503050406030204" pitchFamily="18" charset="0"/>
                      </a:rPr>
                      <m:t>𝐺𝐶𝐷</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0" i="1" smtClean="0">
                                <a:latin typeface="Cambria Math" panose="02040503050406030204" pitchFamily="18" charset="0"/>
                              </a:rPr>
                              <m:t>2</m:t>
                            </m:r>
                          </m:e>
                          <m:sup>
                            <m:f>
                              <m:fPr>
                                <m:ctrlPr>
                                  <a:rPr lang="en-US" sz="2400" i="1">
                                    <a:latin typeface="Cambria Math" panose="02040503050406030204" pitchFamily="18" charset="0"/>
                                  </a:rPr>
                                </m:ctrlPr>
                              </m:fPr>
                              <m:num>
                                <m:r>
                                  <a:rPr lang="en-US" sz="2400" b="0" i="1" smtClean="0">
                                    <a:latin typeface="Cambria Math" panose="02040503050406030204" pitchFamily="18" charset="0"/>
                                  </a:rPr>
                                  <m:t>4</m:t>
                                </m:r>
                              </m:num>
                              <m:den>
                                <m:r>
                                  <a:rPr lang="en-US" sz="2400" i="1">
                                    <a:latin typeface="Cambria Math" panose="02040503050406030204" pitchFamily="18" charset="0"/>
                                  </a:rPr>
                                  <m:t>2</m:t>
                                </m:r>
                              </m:den>
                            </m:f>
                          </m:sup>
                        </m:s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1,15</m:t>
                        </m:r>
                      </m:e>
                    </m:d>
                  </m:oMath>
                </a14:m>
                <a:r>
                  <a:rPr lang="en-US" sz="2400" dirty="0"/>
                  <a:t>=</a:t>
                </a:r>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𝐺𝐶𝐷</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,15</m:t>
                        </m:r>
                      </m:e>
                    </m:d>
                  </m:oMath>
                </a14:m>
                <a:r>
                  <a:rPr lang="en-US" sz="2400" dirty="0"/>
                  <a:t>= 3</a:t>
                </a:r>
              </a:p>
              <a:p>
                <a:pPr marL="285750" indent="-285750">
                  <a:buFont typeface="Wingdings" panose="05000000000000000000" pitchFamily="2" charset="2"/>
                  <a:buChar char="q"/>
                </a:pPr>
                <a:r>
                  <a:rPr lang="en-US" sz="2400" dirty="0"/>
                  <a:t>Hence factors are 5 and 3 : 5*3 =15</a:t>
                </a:r>
              </a:p>
            </p:txBody>
          </p:sp>
        </mc:Choice>
        <mc:Fallback xmlns="">
          <p:sp>
            <p:nvSpPr>
              <p:cNvPr id="8" name="TextBox 7"/>
              <p:cNvSpPr txBox="1">
                <a:spLocks noRot="1" noChangeAspect="1" noMove="1" noResize="1" noEditPoints="1" noAdjustHandles="1" noChangeArrowheads="1" noChangeShapeType="1" noTextEdit="1"/>
              </p:cNvSpPr>
              <p:nvPr/>
            </p:nvSpPr>
            <p:spPr>
              <a:xfrm>
                <a:off x="678755" y="1044089"/>
                <a:ext cx="7684143" cy="3750835"/>
              </a:xfrm>
              <a:prstGeom prst="rect">
                <a:avLst/>
              </a:prstGeom>
              <a:blipFill>
                <a:blip r:embed="rId7"/>
                <a:stretch>
                  <a:fillRect l="-1031" t="-1136" b="-974"/>
                </a:stretch>
              </a:blipFill>
            </p:spPr>
            <p:txBody>
              <a:bodyPr/>
              <a:lstStyle/>
              <a:p>
                <a:r>
                  <a:rPr lang="en-US">
                    <a:noFill/>
                  </a:rPr>
                  <a:t> </a:t>
                </a:r>
              </a:p>
            </p:txBody>
          </p:sp>
        </mc:Fallback>
      </mc:AlternateContent>
      <p:grpSp>
        <p:nvGrpSpPr>
          <p:cNvPr id="7" name="Group 6"/>
          <p:cNvGrpSpPr/>
          <p:nvPr/>
        </p:nvGrpSpPr>
        <p:grpSpPr>
          <a:xfrm>
            <a:off x="415997" y="-348576"/>
            <a:ext cx="7715250" cy="5143500"/>
            <a:chOff x="647648" y="-562008"/>
            <a:chExt cx="7715250" cy="5143500"/>
          </a:xfrm>
        </p:grpSpPr>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7648" y="-562008"/>
              <a:ext cx="7715250" cy="5143500"/>
            </a:xfrm>
            <a:prstGeom prst="rect">
              <a:avLst/>
            </a:prstGeom>
          </p:spPr>
        </p:pic>
        <p:sp>
          <p:nvSpPr>
            <p:cNvPr id="3" name="TextBox 2"/>
            <p:cNvSpPr txBox="1"/>
            <p:nvPr/>
          </p:nvSpPr>
          <p:spPr>
            <a:xfrm>
              <a:off x="966662" y="4266866"/>
              <a:ext cx="6494131" cy="314626"/>
            </a:xfrm>
            <a:prstGeom prst="rect">
              <a:avLst/>
            </a:prstGeom>
            <a:noFill/>
          </p:spPr>
          <p:txBody>
            <a:bodyPr wrap="square" rtlCol="0">
              <a:spAutoFit/>
            </a:bodyPr>
            <a:lstStyle/>
            <a:p>
              <a:r>
                <a:rPr lang="en-US" dirty="0"/>
                <a:t>Fig: Amount of time required to find period of integer of increasing bit length</a:t>
              </a:r>
            </a:p>
          </p:txBody>
        </p:sp>
      </p:grpSp>
    </p:spTree>
    <p:extLst>
      <p:ext uri="{BB962C8B-B14F-4D97-AF65-F5344CB8AC3E}">
        <p14:creationId xmlns:p14="http://schemas.microsoft.com/office/powerpoint/2010/main" val="37055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20" name="Google Shape;320;p13"/>
          <p:cNvSpPr txBox="1">
            <a:spLocks noGrp="1"/>
          </p:cNvSpPr>
          <p:nvPr>
            <p:ph type="sldNum" idx="12"/>
          </p:nvPr>
        </p:nvSpPr>
        <p:spPr>
          <a:xfrm>
            <a:off x="8729400" y="4734075"/>
            <a:ext cx="414600" cy="409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6" name="TextBox 5"/>
          <p:cNvSpPr txBox="1"/>
          <p:nvPr/>
        </p:nvSpPr>
        <p:spPr>
          <a:xfrm>
            <a:off x="639824" y="171023"/>
            <a:ext cx="7091880" cy="461665"/>
          </a:xfrm>
          <a:prstGeom prst="rect">
            <a:avLst/>
          </a:prstGeom>
          <a:noFill/>
        </p:spPr>
        <p:txBody>
          <a:bodyPr wrap="square" rtlCol="0">
            <a:spAutoFit/>
          </a:bodyPr>
          <a:lstStyle/>
          <a:p>
            <a:r>
              <a:rPr lang="en-US" sz="2400" dirty="0"/>
              <a:t>Shor’s algorithm on quantum computer </a:t>
            </a:r>
          </a:p>
        </p:txBody>
      </p:sp>
      <mc:AlternateContent xmlns:mc="http://schemas.openxmlformats.org/markup-compatibility/2006" xmlns:a14="http://schemas.microsoft.com/office/drawing/2010/main">
        <mc:Choice Requires="a14">
          <p:sp>
            <p:nvSpPr>
              <p:cNvPr id="8" name="TextBox 7"/>
              <p:cNvSpPr txBox="1"/>
              <p:nvPr/>
            </p:nvSpPr>
            <p:spPr>
              <a:xfrm>
                <a:off x="365343" y="863521"/>
                <a:ext cx="8033114" cy="4717317"/>
              </a:xfrm>
              <a:prstGeom prst="rect">
                <a:avLst/>
              </a:prstGeom>
              <a:noFill/>
            </p:spPr>
            <p:txBody>
              <a:bodyPr wrap="square" rtlCol="0">
                <a:spAutoFit/>
              </a:bodyPr>
              <a:lstStyle/>
              <a:p>
                <a:pPr marL="571500" indent="-457200">
                  <a:buFont typeface="+mj-lt"/>
                  <a:buAutoNum type="arabicPeriod"/>
                </a:pPr>
                <a:r>
                  <a:rPr lang="en-US" sz="2400" dirty="0">
                    <a:latin typeface="+mn-lt"/>
                  </a:rPr>
                  <a:t>Initialize two quantum registers 	                                 Where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𝑀</m:t>
                        </m:r>
                      </m:e>
                      <m:sup>
                        <m:r>
                          <a:rPr lang="en-US" sz="2400" i="1">
                            <a:latin typeface="Cambria Math" panose="02040503050406030204" pitchFamily="18" charset="0"/>
                          </a:rPr>
                          <m:t>2</m:t>
                        </m:r>
                      </m:sup>
                    </m:sSup>
                    <m:r>
                      <a:rPr lang="en-US" sz="2400" i="1">
                        <a:latin typeface="Cambria Math" panose="02040503050406030204" pitchFamily="18" charset="0"/>
                        <a:ea typeface="Cambria Math" panose="02040503050406030204" pitchFamily="18" charset="0"/>
                      </a:rPr>
                      <m:t>&lt;</m:t>
                    </m:r>
                    <m:sSup>
                      <m:sSupPr>
                        <m:ctrlPr>
                          <a:rPr lang="en-US" sz="2400" i="1">
                            <a:latin typeface="Cambria Math" panose="02040503050406030204" pitchFamily="18" charset="0"/>
                          </a:rPr>
                        </m:ctrlPr>
                      </m:sSupPr>
                      <m:e>
                        <m:r>
                          <a:rPr lang="en-US" sz="2400" i="1">
                            <a:latin typeface="Cambria Math" panose="02040503050406030204" pitchFamily="18" charset="0"/>
                          </a:rPr>
                          <m:t>2</m:t>
                        </m:r>
                      </m:e>
                      <m:sup>
                        <m:r>
                          <a:rPr lang="en-US" sz="2400" i="1">
                            <a:latin typeface="Cambria Math" panose="02040503050406030204" pitchFamily="18" charset="0"/>
                          </a:rPr>
                          <m:t>𝑛</m:t>
                        </m:r>
                      </m:sup>
                    </m:sSup>
                    <m:r>
                      <a:rPr lang="en-US" sz="2400" i="1">
                        <a:latin typeface="Cambria Math" panose="02040503050406030204" pitchFamily="18" charset="0"/>
                        <a:ea typeface="Cambria Math" panose="02040503050406030204" pitchFamily="18" charset="0"/>
                      </a:rPr>
                      <m:t>&lt;2</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𝑀</m:t>
                        </m:r>
                      </m:e>
                      <m:sup>
                        <m:r>
                          <a:rPr lang="en-US" sz="2400" i="1">
                            <a:latin typeface="Cambria Math" panose="02040503050406030204" pitchFamily="18" charset="0"/>
                            <a:ea typeface="Cambria Math" panose="02040503050406030204" pitchFamily="18" charset="0"/>
                          </a:rPr>
                          <m:t>2</m:t>
                        </m:r>
                      </m:sup>
                    </m:sSup>
                    <m:r>
                      <m:rPr>
                        <m:nor/>
                      </m:rPr>
                      <a:rPr lang="en-US" sz="2400" i="1">
                        <a:latin typeface="+mn-lt"/>
                        <a:ea typeface="Cambria Math" panose="02040503050406030204" pitchFamily="18" charset="0"/>
                      </a:rPr>
                      <m:t>,  </m:t>
                    </m:r>
                    <m:r>
                      <m:rPr>
                        <m:nor/>
                      </m:rPr>
                      <a:rPr lang="en-US" sz="2400" i="1" dirty="0">
                        <a:latin typeface="+mn-lt"/>
                      </a:rPr>
                      <m:t>r</m:t>
                    </m:r>
                    <m:r>
                      <m:rPr>
                        <m:nor/>
                      </m:rPr>
                      <a:rPr lang="en-US" sz="2400" i="1" dirty="0">
                        <a:latin typeface="+mn-lt"/>
                      </a:rPr>
                      <m:t> &gt; </m:t>
                    </m:r>
                    <m:r>
                      <m:rPr>
                        <m:nor/>
                      </m:rPr>
                      <a:rPr lang="en-US" sz="2400" i="1" dirty="0">
                        <a:latin typeface="+mn-lt"/>
                      </a:rPr>
                      <m:t>log</m:t>
                    </m:r>
                    <m:r>
                      <m:rPr>
                        <m:nor/>
                      </m:rPr>
                      <a:rPr lang="en-US" sz="2400" i="1" dirty="0">
                        <a:latin typeface="+mn-lt"/>
                      </a:rPr>
                      <m:t>(</m:t>
                    </m:r>
                    <m:r>
                      <m:rPr>
                        <m:nor/>
                      </m:rPr>
                      <a:rPr lang="en-US" sz="2400" i="1" dirty="0">
                        <a:latin typeface="+mn-lt"/>
                      </a:rPr>
                      <m:t>M</m:t>
                    </m:r>
                    <m:r>
                      <m:rPr>
                        <m:nor/>
                      </m:rPr>
                      <a:rPr lang="en-US" sz="2400" i="1" dirty="0">
                        <a:latin typeface="+mn-lt"/>
                      </a:rPr>
                      <m:t>) +1</m:t>
                    </m:r>
                  </m:oMath>
                </a14:m>
                <a:endParaRPr lang="en-US" sz="2400" i="1" dirty="0">
                  <a:latin typeface="+mn-lt"/>
                  <a:ea typeface="Cambria Math" panose="02040503050406030204" pitchFamily="18" charset="0"/>
                </a:endParaRPr>
              </a:p>
              <a:p>
                <a:pPr marL="571500" indent="-457200">
                  <a:buFont typeface="+mj-lt"/>
                  <a:buAutoNum type="arabicPeriod"/>
                </a:pPr>
                <a:r>
                  <a:rPr lang="en-US" sz="2400" dirty="0">
                    <a:latin typeface="+mn-lt"/>
                    <a:ea typeface="Cambria Math" panose="02040503050406030204" pitchFamily="18" charset="0"/>
                  </a:rPr>
                  <a:t>Prepare uniform superposition by applying </a:t>
                </a:r>
                <a:r>
                  <a:rPr lang="en-US" sz="2400" dirty="0" err="1">
                    <a:latin typeface="+mn-lt"/>
                    <a:ea typeface="Cambria Math" panose="02040503050406030204" pitchFamily="18" charset="0"/>
                  </a:rPr>
                  <a:t>Hadamard</a:t>
                </a:r>
                <a:r>
                  <a:rPr lang="en-US" sz="2400" dirty="0">
                    <a:latin typeface="+mn-lt"/>
                    <a:ea typeface="Cambria Math" panose="02040503050406030204" pitchFamily="18" charset="0"/>
                  </a:rPr>
                  <a:t> gates </a:t>
                </a:r>
              </a:p>
              <a:p>
                <a:pPr marL="114300"/>
                <a:r>
                  <a:rPr lang="en-US" sz="2400" dirty="0">
                    <a:latin typeface="+mn-lt"/>
                    <a:ea typeface="Cambria Math" panose="02040503050406030204" pitchFamily="18" charset="0"/>
                  </a:rPr>
                  <a:t>       (          )in first register</a:t>
                </a:r>
              </a:p>
              <a:p>
                <a:pPr marL="571500" indent="-457200">
                  <a:buFont typeface="+mj-lt"/>
                  <a:buAutoNum type="arabicPeriod" startAt="3"/>
                </a:pPr>
                <a:r>
                  <a:rPr lang="en-US" sz="2400" dirty="0">
                    <a:latin typeface="+mn-lt"/>
                    <a:ea typeface="Cambria Math" panose="02040503050406030204" pitchFamily="18" charset="0"/>
                  </a:rPr>
                  <a:t>Apply the periodic function </a:t>
                </a:r>
                <a14:m>
                  <m:oMath xmlns:m="http://schemas.openxmlformats.org/officeDocument/2006/math">
                    <m:r>
                      <a:rPr lang="en-US" sz="2400" i="1">
                        <a:latin typeface="Cambria Math" panose="02040503050406030204" pitchFamily="18" charset="0"/>
                        <a:ea typeface="Cambria Math" panose="02040503050406030204" pitchFamily="18" charset="0"/>
                      </a:rPr>
                      <m:t>𝑓</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𝑧</m:t>
                        </m:r>
                      </m:e>
                      <m:sup>
                        <m:r>
                          <a:rPr lang="en-US" sz="2400" i="1">
                            <a:latin typeface="Cambria Math" panose="02040503050406030204" pitchFamily="18" charset="0"/>
                            <a:ea typeface="Cambria Math" panose="02040503050406030204" pitchFamily="18" charset="0"/>
                          </a:rPr>
                          <m:t>𝑥</m:t>
                        </m:r>
                      </m:sup>
                    </m:sSup>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𝑚𝑜𝑑</m:t>
                    </m:r>
                  </m:oMath>
                </a14:m>
                <a:r>
                  <a:rPr lang="en-US" sz="2400" i="1" dirty="0">
                    <a:latin typeface="+mn-lt"/>
                    <a:ea typeface="Cambria Math" panose="02040503050406030204" pitchFamily="18" charset="0"/>
                  </a:rPr>
                  <a:t> M)</a:t>
                </a:r>
                <a14:m>
                  <m:oMath xmlns:m="http://schemas.openxmlformats.org/officeDocument/2006/math">
                    <m:r>
                      <a:rPr lang="en-US" sz="2400">
                        <a:latin typeface="Cambria Math" panose="02040503050406030204" pitchFamily="18" charset="0"/>
                        <a:ea typeface="Cambria Math" panose="02040503050406030204" pitchFamily="18" charset="0"/>
                      </a:rPr>
                      <m:t> </m:t>
                    </m:r>
                  </m:oMath>
                </a14:m>
                <a:r>
                  <a:rPr lang="en-US" sz="2400" dirty="0">
                    <a:latin typeface="+mn-lt"/>
                    <a:ea typeface="Cambria Math" panose="02040503050406030204" pitchFamily="18" charset="0"/>
                  </a:rPr>
                  <a:t>on second register</a:t>
                </a:r>
              </a:p>
              <a:p>
                <a:pPr marL="571500" indent="-457200">
                  <a:buFont typeface="+mj-lt"/>
                  <a:buAutoNum type="arabicPeriod" startAt="3"/>
                </a:pPr>
                <a:r>
                  <a:rPr lang="en-US" sz="2400" dirty="0">
                    <a:latin typeface="+mn-lt"/>
                  </a:rPr>
                  <a:t>Apply QFT on first register to obtain the frequency of the superimposed state in 1</a:t>
                </a:r>
                <a:r>
                  <a:rPr lang="en-US" sz="2400" baseline="30000" dirty="0">
                    <a:latin typeface="+mn-lt"/>
                  </a:rPr>
                  <a:t>st</a:t>
                </a:r>
                <a:r>
                  <a:rPr lang="en-US" sz="2400" dirty="0">
                    <a:latin typeface="+mn-lt"/>
                  </a:rPr>
                  <a:t> register and</a:t>
                </a:r>
              </a:p>
              <a:p>
                <a:pPr marL="571500" indent="-457200">
                  <a:buFont typeface="+mj-lt"/>
                  <a:buAutoNum type="arabicPeriod" startAt="3"/>
                </a:pPr>
                <a:r>
                  <a:rPr lang="en-US" sz="2400" dirty="0">
                    <a:latin typeface="+mn-lt"/>
                  </a:rPr>
                  <a:t>Measure the input register</a:t>
                </a:r>
              </a:p>
              <a:p>
                <a:pPr marL="571500" indent="-457200">
                  <a:buFont typeface="+mj-lt"/>
                  <a:buAutoNum type="arabicPeriod" startAt="3"/>
                </a:pPr>
                <a:endParaRPr lang="en-US" sz="2000" dirty="0">
                  <a:ea typeface="Cambria Math" panose="02040503050406030204" pitchFamily="18" charset="0"/>
                </a:endParaRPr>
              </a:p>
              <a:p>
                <a:pPr marL="114300" indent="0">
                  <a:buNone/>
                </a:pPr>
                <a:r>
                  <a:rPr lang="en-US" sz="2000" dirty="0">
                    <a:ea typeface="Cambria Math" panose="02040503050406030204" pitchFamily="18" charset="0"/>
                  </a:rPr>
                  <a:t> </a:t>
                </a:r>
              </a:p>
              <a:p>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365343" y="863521"/>
                <a:ext cx="8033114" cy="4717317"/>
              </a:xfrm>
              <a:prstGeom prst="rect">
                <a:avLst/>
              </a:prstGeom>
              <a:blipFill>
                <a:blip r:embed="rId5"/>
                <a:stretch>
                  <a:fillRect t="-906" r="-45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87434A7-6156-4769-AD07-634714F1EF12}"/>
              </a:ext>
            </a:extLst>
          </p:cNvPr>
          <p:cNvPicPr>
            <a:picLocks noChangeAspect="1"/>
          </p:cNvPicPr>
          <p:nvPr>
            <p:custDataLst>
              <p:tags r:id="rId1"/>
            </p:custDataLst>
          </p:nvPr>
        </p:nvPicPr>
        <p:blipFill>
          <a:blip r:embed="rId6"/>
          <a:stretch>
            <a:fillRect/>
          </a:stretch>
        </p:blipFill>
        <p:spPr>
          <a:xfrm>
            <a:off x="5447176" y="960356"/>
            <a:ext cx="999497" cy="322560"/>
          </a:xfrm>
          <a:prstGeom prst="rect">
            <a:avLst/>
          </a:prstGeom>
        </p:spPr>
      </p:pic>
      <p:pic>
        <p:nvPicPr>
          <p:cNvPr id="7" name="Picture 6">
            <a:extLst>
              <a:ext uri="{FF2B5EF4-FFF2-40B4-BE49-F238E27FC236}">
                <a16:creationId xmlns:a16="http://schemas.microsoft.com/office/drawing/2014/main" id="{903D30A5-3DA0-4E17-97A6-96C15D98C81D}"/>
              </a:ext>
            </a:extLst>
          </p:cNvPr>
          <p:cNvPicPr>
            <a:picLocks noChangeAspect="1"/>
          </p:cNvPicPr>
          <p:nvPr>
            <p:custDataLst>
              <p:tags r:id="rId2"/>
            </p:custDataLst>
          </p:nvPr>
        </p:nvPicPr>
        <p:blipFill>
          <a:blip r:embed="rId7"/>
          <a:stretch>
            <a:fillRect/>
          </a:stretch>
        </p:blipFill>
        <p:spPr>
          <a:xfrm>
            <a:off x="1358536" y="2438400"/>
            <a:ext cx="650180" cy="264136"/>
          </a:xfrm>
          <a:prstGeom prst="rect">
            <a:avLst/>
          </a:prstGeom>
        </p:spPr>
      </p:pic>
      <p:grpSp>
        <p:nvGrpSpPr>
          <p:cNvPr id="13" name="Group 12"/>
          <p:cNvGrpSpPr/>
          <p:nvPr/>
        </p:nvGrpSpPr>
        <p:grpSpPr>
          <a:xfrm>
            <a:off x="38100" y="586444"/>
            <a:ext cx="9105900" cy="4232184"/>
            <a:chOff x="4696558" y="340723"/>
            <a:chExt cx="9105900" cy="4232184"/>
          </a:xfrm>
        </p:grpSpPr>
        <p:grpSp>
          <p:nvGrpSpPr>
            <p:cNvPr id="3" name="Group 2"/>
            <p:cNvGrpSpPr/>
            <p:nvPr/>
          </p:nvGrpSpPr>
          <p:grpSpPr>
            <a:xfrm>
              <a:off x="4696558" y="340723"/>
              <a:ext cx="9105900" cy="4232184"/>
              <a:chOff x="1698171" y="340723"/>
              <a:chExt cx="9105900" cy="4232184"/>
            </a:xfrm>
          </p:grpSpPr>
          <p:grpSp>
            <p:nvGrpSpPr>
              <p:cNvPr id="9" name="Group 8">
                <a:extLst>
                  <a:ext uri="{FF2B5EF4-FFF2-40B4-BE49-F238E27FC236}">
                    <a16:creationId xmlns:a16="http://schemas.microsoft.com/office/drawing/2014/main" id="{EF4182F2-EE7E-40B2-83BD-6F22F82AB09C}"/>
                  </a:ext>
                </a:extLst>
              </p:cNvPr>
              <p:cNvGrpSpPr/>
              <p:nvPr/>
            </p:nvGrpSpPr>
            <p:grpSpPr>
              <a:xfrm>
                <a:off x="1698171" y="340723"/>
                <a:ext cx="9105900" cy="4232184"/>
                <a:chOff x="9144000" y="82399"/>
                <a:chExt cx="9105900" cy="5076825"/>
              </a:xfrm>
            </p:grpSpPr>
            <p:pic>
              <p:nvPicPr>
                <p:cNvPr id="10" name="Picture 9">
                  <a:extLst>
                    <a:ext uri="{FF2B5EF4-FFF2-40B4-BE49-F238E27FC236}">
                      <a16:creationId xmlns:a16="http://schemas.microsoft.com/office/drawing/2014/main" id="{776DD6B5-66AD-4305-8FBE-2F72CC80D4A2}"/>
                    </a:ext>
                  </a:extLst>
                </p:cNvPr>
                <p:cNvPicPr>
                  <a:picLocks noChangeAspect="1"/>
                </p:cNvPicPr>
                <p:nvPr/>
              </p:nvPicPr>
              <p:blipFill>
                <a:blip r:embed="rId8"/>
                <a:stretch>
                  <a:fillRect/>
                </a:stretch>
              </p:blipFill>
              <p:spPr>
                <a:xfrm>
                  <a:off x="9144000" y="82399"/>
                  <a:ext cx="9105900" cy="5076825"/>
                </a:xfrm>
                <a:prstGeom prst="rect">
                  <a:avLst/>
                </a:prstGeom>
              </p:spPr>
            </p:pic>
            <p:sp>
              <p:nvSpPr>
                <p:cNvPr id="11" name="TextBox 10">
                  <a:extLst>
                    <a:ext uri="{FF2B5EF4-FFF2-40B4-BE49-F238E27FC236}">
                      <a16:creationId xmlns:a16="http://schemas.microsoft.com/office/drawing/2014/main" id="{3546BCBE-A373-465D-A0C7-87124BEBBB96}"/>
                    </a:ext>
                  </a:extLst>
                </p:cNvPr>
                <p:cNvSpPr txBox="1"/>
                <p:nvPr/>
              </p:nvSpPr>
              <p:spPr>
                <a:xfrm>
                  <a:off x="10293289" y="2263973"/>
                  <a:ext cx="195356" cy="307777"/>
                </a:xfrm>
                <a:prstGeom prst="rect">
                  <a:avLst/>
                </a:prstGeom>
                <a:noFill/>
              </p:spPr>
              <p:txBody>
                <a:bodyPr wrap="square" rtlCol="0">
                  <a:spAutoFit/>
                </a:bodyPr>
                <a:lstStyle/>
                <a:p>
                  <a:r>
                    <a:rPr lang="en-US" i="1" dirty="0"/>
                    <a:t>n</a:t>
                  </a:r>
                </a:p>
              </p:txBody>
            </p:sp>
          </p:grpSp>
          <p:sp>
            <p:nvSpPr>
              <p:cNvPr id="2" name="Left Brace 1"/>
              <p:cNvSpPr/>
              <p:nvPr/>
            </p:nvSpPr>
            <p:spPr>
              <a:xfrm>
                <a:off x="2103163" y="1617128"/>
                <a:ext cx="336851" cy="8396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e 11"/>
              <p:cNvSpPr/>
              <p:nvPr/>
            </p:nvSpPr>
            <p:spPr>
              <a:xfrm>
                <a:off x="2169570" y="2854270"/>
                <a:ext cx="336851" cy="26672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 name="TextBox 3"/>
            <p:cNvSpPr txBox="1"/>
            <p:nvPr/>
          </p:nvSpPr>
          <p:spPr>
            <a:xfrm>
              <a:off x="4735286" y="1894114"/>
              <a:ext cx="432671" cy="369332"/>
            </a:xfrm>
            <a:prstGeom prst="rect">
              <a:avLst/>
            </a:prstGeom>
            <a:noFill/>
          </p:spPr>
          <p:txBody>
            <a:bodyPr wrap="square" rtlCol="0">
              <a:spAutoFit/>
            </a:bodyPr>
            <a:lstStyle/>
            <a:p>
              <a:r>
                <a:rPr lang="en-US" sz="900" dirty="0"/>
                <a:t>1</a:t>
              </a:r>
              <a:r>
                <a:rPr lang="en-US" sz="900" baseline="30000" dirty="0"/>
                <a:t>st</a:t>
              </a:r>
              <a:endParaRPr lang="en-US" sz="900" dirty="0"/>
            </a:p>
            <a:p>
              <a:r>
                <a:rPr lang="en-US" sz="900" dirty="0" err="1"/>
                <a:t>reg</a:t>
              </a:r>
              <a:endParaRPr lang="en-US" sz="900" dirty="0"/>
            </a:p>
          </p:txBody>
        </p:sp>
        <p:sp>
          <p:nvSpPr>
            <p:cNvPr id="14" name="TextBox 13"/>
            <p:cNvSpPr txBox="1"/>
            <p:nvPr/>
          </p:nvSpPr>
          <p:spPr>
            <a:xfrm>
              <a:off x="4743829" y="2823770"/>
              <a:ext cx="432671" cy="369332"/>
            </a:xfrm>
            <a:prstGeom prst="rect">
              <a:avLst/>
            </a:prstGeom>
            <a:noFill/>
          </p:spPr>
          <p:txBody>
            <a:bodyPr wrap="square" rtlCol="0">
              <a:spAutoFit/>
            </a:bodyPr>
            <a:lstStyle/>
            <a:p>
              <a:r>
                <a:rPr lang="en-US" sz="900" dirty="0"/>
                <a:t>2</a:t>
              </a:r>
              <a:r>
                <a:rPr lang="en-US" sz="900" baseline="30000" dirty="0"/>
                <a:t>st</a:t>
              </a:r>
              <a:endParaRPr lang="en-US" sz="900" dirty="0"/>
            </a:p>
            <a:p>
              <a:r>
                <a:rPr lang="en-US" sz="900" dirty="0" err="1"/>
                <a:t>reg</a:t>
              </a:r>
              <a:endParaRPr lang="en-US" sz="900" dirty="0"/>
            </a:p>
          </p:txBody>
        </p:sp>
      </p:grpSp>
    </p:spTree>
    <p:extLst>
      <p:ext uri="{BB962C8B-B14F-4D97-AF65-F5344CB8AC3E}">
        <p14:creationId xmlns:p14="http://schemas.microsoft.com/office/powerpoint/2010/main" val="239588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2000"/>
  <p:tag name="ORIGINALHEIGHT" val="210.7236"/>
  <p:tag name="ORIGINALWIDTH" val="1399.325"/>
  <p:tag name="LATEXADDIN" val="\documentclass{article}&#10;\usepackage{amsmath}&#10;\pagestyle{empty}&#10;\begin{document}&#10;&#10;&#10;$&#10;I = p_1^{a_1} p_2^{a_2} . . . p_n^{a_n}&#10;$&#10;&#10;&#10;\end{document}"/>
  <p:tag name="IGUANATEXSIZE" val="24"/>
  <p:tag name="IGUANATEXCURSOR" val="85"/>
  <p:tag name="TRANSPARENCY" val="True"/>
  <p:tag name="FILENAME" val=""/>
  <p:tag name="LATEXENGINEID" val="0"/>
  <p:tag name="TEMPFOLDER" val="C:\Users\Chandan\Documents\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598.05"/>
  <p:tag name="LATEXADDIN" val="\documentclass{article}&#10;\usepackage{natbib}&#10;\usepackage{graphicx}&#10;\usepackage{amsmath,amssymb, physics }&#10;\usepackage{braket}&#10;\usepackage[utf8]{inputenc}&#10;\pagestyle{empty}&#10;\begin{document}&#10;$&#10;\ket{\Psi} = \alpha\ket{0} + \beta\ket{1}&#10;$&#10;\end{document}"/>
  <p:tag name="IGUANATEXSIZE" val="24"/>
  <p:tag name="IGUANATEXCURSOR" val="93"/>
  <p:tag name="TRANSPARENCY" val="True"/>
  <p:tag name="FILENAME" val=""/>
  <p:tag name="LATEXENGINEID" val="0"/>
  <p:tag name="TEMPFOLDER" val="F:\A\Temp\"/>
  <p:tag name="LATEXFORMHEIGHT" val="360"/>
  <p:tag name="LATEXFORMWIDTH" val="499"/>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2000"/>
  <p:tag name="ORIGINALHEIGHT" val="278.2152"/>
  <p:tag name="ORIGINALWIDTH" val="1813.273"/>
  <p:tag name="LATEXADDIN" val="\documentclass{article}&#10;\usepackage{natbib}&#10;\usepackage{graphicx}&#10;\usepackage{amsmath,amssymb , amsthm, physics }&#10;\usepackage{braket}&#10;\usepackage[utf8]{inputenc}&#10;\pagestyle{empty}&#10;\begin{document}&#10;$&#10;\ket{\Psi} = \sum_{m=0}^{2^{n}-1} a_{m}\ket{m}&#10;$&#10;\end{document}"/>
  <p:tag name="IGUANATEXSIZE" val="24"/>
  <p:tag name="IGUANATEXCURSOR" val="245"/>
  <p:tag name="TRANSPARENCY" val="True"/>
  <p:tag name="FILENAME" val=""/>
  <p:tag name="LATEXENGINEID" val="0"/>
  <p:tag name="TEMPFOLDER" val="c:\temp\"/>
  <p:tag name="LATEXFORMHEIGHT" val="360"/>
  <p:tag name="LATEXFORMWIDTH" val="499"/>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0}&#10;$&#10;\end{document}"/>
  <p:tag name="IGUANATEXSIZE" val="24"/>
  <p:tag name="IGUANATEXCURSOR" val="205"/>
  <p:tag name="TRANSPARENCY" val="True"/>
  <p:tag name="FILENAME" val=""/>
  <p:tag name="LATEXENGINEID" val="0"/>
  <p:tag name="TEMPFOLDER" val="c:\temp\"/>
  <p:tag name="LATEXFORMHEIGHT" val="360"/>
  <p:tag name="LATEXFORMWIDTH" val="499"/>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0}&#10;$&#10;\end{document}"/>
  <p:tag name="IGUANATEXSIZE" val="24"/>
  <p:tag name="IGUANATEXCURSOR" val="205"/>
  <p:tag name="TRANSPARENCY" val="True"/>
  <p:tag name="FILENAME" val=""/>
  <p:tag name="LATEXENGINEID" val="0"/>
  <p:tag name="TEMPFOLDER" val="c:\temp\"/>
  <p:tag name="LATEXFORMHEIGHT" val="360"/>
  <p:tag name="LATEXFORMWIDTH" val="499"/>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0}&#10;$&#10;\end{document}"/>
  <p:tag name="IGUANATEXSIZE" val="24"/>
  <p:tag name="IGUANATEXCURSOR" val="205"/>
  <p:tag name="TRANSPARENCY" val="True"/>
  <p:tag name="FILENAME" val=""/>
  <p:tag name="LATEXENGINEID" val="0"/>
  <p:tag name="TEMPFOLDER" val="c:\temp\"/>
  <p:tag name="LATEXFORMHEIGHT" val="360"/>
  <p:tag name="LATEXFORMWIDTH" val="499"/>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1}&#10;$&#10;\end{document}"/>
  <p:tag name="IGUANATEXSIZE" val="24"/>
  <p:tag name="IGUANATEXCURSOR" val="206"/>
  <p:tag name="TRANSPARENCY" val="True"/>
  <p:tag name="FILENAME" val=""/>
  <p:tag name="LATEXENGINEID" val="0"/>
  <p:tag name="TEMPFOLDER" val="c:\temp\"/>
  <p:tag name="LATEXFORMHEIGHT" val="360"/>
  <p:tag name="LATEXFORMWIDTH" val="499"/>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1}&#10;$&#10;\end{document}"/>
  <p:tag name="IGUANATEXSIZE" val="24"/>
  <p:tag name="IGUANATEXCURSOR" val="206"/>
  <p:tag name="TRANSPARENCY" val="True"/>
  <p:tag name="FILENAME" val=""/>
  <p:tag name="LATEXENGINEID" val="0"/>
  <p:tag name="TEMPFOLDER" val="c:\temp\"/>
  <p:tag name="LATEXFORMHEIGHT" val="360"/>
  <p:tag name="LATEXFORMWIDTH" val="499"/>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0}&#10;$&#10;\end{document}"/>
  <p:tag name="IGUANATEXSIZE" val="24"/>
  <p:tag name="IGUANATEXCURSOR" val="205"/>
  <p:tag name="TRANSPARENCY" val="True"/>
  <p:tag name="FILENAME" val=""/>
  <p:tag name="LATEXENGINEID" val="0"/>
  <p:tag name="TEMPFOLDER" val="c:\temp\"/>
  <p:tag name="LATEXFORMHEIGHT" val="360"/>
  <p:tag name="LATEXFORMWIDTH" val="499"/>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1}&#10;$&#10;\end{document}"/>
  <p:tag name="IGUANATEXSIZE" val="24"/>
  <p:tag name="IGUANATEXCURSOR" val="206"/>
  <p:tag name="TRANSPARENCY" val="True"/>
  <p:tag name="FILENAME" val=""/>
  <p:tag name="LATEXENGINEID" val="0"/>
  <p:tag name="TEMPFOLDER" val="c:\temp\"/>
  <p:tag name="LATEXFORMHEIGHT" val="360"/>
  <p:tag name="LATEXFORMWIDTH" val="499"/>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1}&#10;$&#10;\end{document}"/>
  <p:tag name="IGUANATEXSIZE" val="24"/>
  <p:tag name="IGUANATEXCURSOR" val="206"/>
  <p:tag name="TRANSPARENCY" val="True"/>
  <p:tag name="FILENAME" val=""/>
  <p:tag name="LATEXENGINEID" val="0"/>
  <p:tag name="TEMPFOLDER" val="c:\temp\"/>
  <p:tag name="LATEXFORMHEIGHT" val="360"/>
  <p:tag name="LATEXFORMWIDTH" val="499"/>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372.7034"/>
  <p:tag name="LATEXADDIN" val="\documentclass[12pt]{article}&#10;\usepackage{amsmath,amsfonts, amssymb}&#10;\pagestyle{empty}&#10;\begin{document}&#10;&#10;$&#10;\mathcal{O}(2^{w})&#10;$&#10;&#10;&#10;\end{document}"/>
  <p:tag name="IGUANATEXSIZE" val="16"/>
  <p:tag name="IGUANATEXCURSOR" val="124"/>
  <p:tag name="TRANSPARENCY" val="True"/>
  <p:tag name="FILENAME" val=""/>
  <p:tag name="LATEXENGINEID" val="0"/>
  <p:tag name="TEMPFOLDER" val="C:\Users\Chandan\Documents\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2000"/>
  <p:tag name="ORIGINALHEIGHT" val="224.222"/>
  <p:tag name="ORIGINALWIDTH" val="1156.355"/>
  <p:tag name="LATEXADDIN" val="\documentclass{article}&#10;\usepackage{natbib}&#10;\usepackage{graphicx}&#10;\usepackage{amsmath,amssymb , amsthm, physics }&#10;\usepackage{braket}&#10;\usepackage[utf8]{inputenc}&#10;\pagestyle{empty}&#10;\begin{document}&#10;$&#10;P(\ket{0})= |\alpha|^2&#10;$&#10;\end{document}"/>
  <p:tag name="IGUANATEXSIZE" val="24"/>
  <p:tag name="IGUANATEXCURSOR" val="209"/>
  <p:tag name="TRANSPARENCY" val="True"/>
  <p:tag name="FILENAME" val=""/>
  <p:tag name="LATEXENGINEID" val="0"/>
  <p:tag name="TEMPFOLDER" val="c:\temp\"/>
  <p:tag name="LATEXFORMHEIGHT" val="360"/>
  <p:tag name="LATEXFORMWIDTH" val="499"/>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2000"/>
  <p:tag name="ORIGINALHEIGHT" val="224.222"/>
  <p:tag name="ORIGINALWIDTH" val="1151.106"/>
  <p:tag name="LATEXADDIN" val="\documentclass{article}&#10;\usepackage{natbib}&#10;\usepackage{graphicx}&#10;\usepackage{amsmath,amssymb , amsthm, physics }&#10;\usepackage{braket}&#10;\usepackage[utf8]{inputenc}&#10;\pagestyle{empty}&#10;\begin{document}&#10;$&#10;P(\ket{1})= |\beta|^2&#10;$&#10;\end{document}"/>
  <p:tag name="IGUANATEXSIZE" val="24"/>
  <p:tag name="IGUANATEXCURSOR" val="217"/>
  <p:tag name="TRANSPARENCY" val="True"/>
  <p:tag name="FILENAME" val=""/>
  <p:tag name="LATEXENGINEID" val="0"/>
  <p:tag name="TEMPFOLDER" val="c:\temp\"/>
  <p:tag name="LATEXFORMHEIGHT" val="360"/>
  <p:tag name="LATEXFORMWIDTH" val="499"/>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2000"/>
  <p:tag name="ORIGINALHEIGHT" val="220.4724"/>
  <p:tag name="ORIGINALWIDTH" val="683.1646"/>
  <p:tag name="LATEXADDIN" val="\documentclass{article}&#10;\usepackage{natbib}&#10;\usepackage{graphicx}&#10;\usepackage{amsmath,amssymb , amsthm, physics }&#10;\usepackage{braket}&#10;\usepackage[utf8]{inputenc}&#10;\pagestyle{empty}&#10;\begin{document}&#10;&#10;$\ket{0}^n \ket{1}^r$&#10;&#10;\end{document}"/>
  <p:tag name="IGUANATEXSIZE" val="24"/>
  <p:tag name="IGUANATEXCURSOR" val="220"/>
  <p:tag name="TRANSPARENCY" val="True"/>
  <p:tag name="FILENAME" val=""/>
  <p:tag name="LATEXENGINEID" val="0"/>
  <p:tag name="TEMPFOLDER" val="c:\temp\"/>
  <p:tag name="LATEXFORMHEIGHT" val="360"/>
  <p:tag name="LATEXFORMWIDTH" val="499"/>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2000"/>
  <p:tag name="ORIGINALHEIGHT" val="165.7293"/>
  <p:tag name="ORIGINALWIDTH" val="407.949"/>
  <p:tag name="LATEXADDIN" val="\documentclass{article}&#10;\usepackage{natbib}&#10;\usepackage{graphicx}&#10;\usepackage{amsmath,amssymb , amsthm, physics }&#10;\usepackage{braket}&#10;\usepackage[utf8]{inputenc}&#10;\pagestyle{empty}&#10;\begin{document}&#10;$&#10;H^{\otimes n}&#10;$&#10;\end{document}"/>
  <p:tag name="IGUANATEXSIZE" val="24"/>
  <p:tag name="IGUANATEXCURSOR" val="212"/>
  <p:tag name="TRANSPARENCY" val="True"/>
  <p:tag name="FILENAME" val=""/>
  <p:tag name="LATEXENGINEID" val="0"/>
  <p:tag name="TEMPFOLDER" val="c:\temp\"/>
  <p:tag name="LATEXFORMHEIGHT" val="360"/>
  <p:tag name="LATEXFORMWIDTH" val="499"/>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33.1833"/>
  <p:tag name="LATEXADDIN" val="\documentclass{article}&#10;\usepackage{amsmath,amsfonts, amssymb}&#10;\pagestyle{empty}&#10;\begin{document}&#10;&#10;$&#10;w = log_2 I&#10;$&#10;&#10;&#10;\end{document}"/>
  <p:tag name="IGUANATEXSIZE" val="16"/>
  <p:tag name="IGUANATEXCURSOR" val="112"/>
  <p:tag name="TRANSPARENCY" val="True"/>
  <p:tag name="FILENAME" val=""/>
  <p:tag name="LATEXENGINEID" val="0"/>
  <p:tag name="TEMPFOLDER" val="C:\Users\Chandan\Documents\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67.2291"/>
  <p:tag name="ORIGINALWIDTH" val="478.4402"/>
  <p:tag name="LATEXADDIN" val="\documentclass[12pt]{article}&#10;\usepackage{amsmath,amsfonts, amssymb}&#10;\pagestyle{empty}&#10;\begin{document}&#10;&#10;$&#10;\mathcal{O}(2^{w/2})&#10;$&#10;&#10;&#10;\end{document}"/>
  <p:tag name="IGUANATEXSIZE" val="16"/>
  <p:tag name="IGUANATEXCURSOR" val="125"/>
  <p:tag name="TRANSPARENCY" val="True"/>
  <p:tag name="FILENAME" val=""/>
  <p:tag name="LATEXENGINEID" val="0"/>
  <p:tag name="TEMPFOLDER" val="C:\Users\Chandan\Documents\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2000"/>
  <p:tag name="ORIGINALHEIGHT" val="372.7034"/>
  <p:tag name="ORIGINALWIDTH" val="2254.218"/>
  <p:tag name="LATEXADDIN" val="\documentclass{article}&#10;\usepackage{natbib}&#10;\usepackage{graphicx}&#10;\usepackage{amsmath,amssymb , amsthm}&#10;\usepackage[utf8]{inputenc}&#10;\pagestyle{empty}&#10;\begin{document}&#10;$\mathbf{&#10;\mathcal{O}\left(exp\left(c w^{\frac{1}{3}} (\log w)^ {\frac{2}{3}} \right)\right)}&#10;$&#10;\end{document}"/>
  <p:tag name="IGUANATEXSIZE" val="16"/>
  <p:tag name="IGUANATEXCURSOR" val="228"/>
  <p:tag name="TRANSPARENCY" val="True"/>
  <p:tag name="FILENAME" val=""/>
  <p:tag name="LATEXENGINEID" val="0"/>
  <p:tag name="TEMPFOLDER" val="C:\Users\Chandan\Documents\Temp\"/>
  <p:tag name="LATEXFORMHEIGHT" val="360"/>
  <p:tag name="LATEXFORMWIDTH" val="499"/>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1}&#10;$&#10;\end{document}"/>
  <p:tag name="IGUANATEXSIZE" val="24"/>
  <p:tag name="IGUANATEXCURSOR" val="206"/>
  <p:tag name="TRANSPARENCY" val="True"/>
  <p:tag name="FILENAME" val=""/>
  <p:tag name="LATEXENGINEID" val="0"/>
  <p:tag name="TEMPFOLDER" val="c:\temp\"/>
  <p:tag name="LATEXFORMHEIGHT" val="360"/>
  <p:tag name="LATEXFORMWIDTH" val="499"/>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2000"/>
  <p:tag name="ORIGINALHEIGHT" val="207.724"/>
  <p:tag name="ORIGINALWIDTH" val="194.9756"/>
  <p:tag name="LATEXADDIN" val="\documentclass{article}&#10;\usepackage{natbib}&#10;\usepackage{graphicx}&#10;\usepackage{amsmath,amssymb , amsthm, physics }&#10;\usepackage{braket}&#10;\usepackage[utf8]{inputenc}&#10;\pagestyle{empty}&#10;\begin{document}&#10;$&#10;\ket{0}&#10;$&#10;\end{document}"/>
  <p:tag name="IGUANATEXSIZE" val="24"/>
  <p:tag name="IGUANATEXCURSOR" val="205"/>
  <p:tag name="TRANSPARENCY" val="True"/>
  <p:tag name="FILENAME" val=""/>
  <p:tag name="LATEXENGINEID" val="0"/>
  <p:tag name="TEMPFOLDER" val="c:\temp\"/>
  <p:tag name="LATEXFORMHEIGHT" val="360"/>
  <p:tag name="LATEXFORMWIDTH" val="499"/>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2000"/>
  <p:tag name="ORIGINALHEIGHT" val="253.4684"/>
  <p:tag name="ORIGINALWIDTH" val="3518.56"/>
  <p:tag name="LATEXADDIN" val="\documentclass{article}&#10;\usepackage{natbib}&#10;\usepackage{graphicx}&#10;\usepackage{amsmath,amssymb , amsthm, physics }&#10;\usepackage{braket}&#10;\usepackage[utf8]{inputenc}&#10;\pagestyle{empty}&#10;\begin{document}&#10;$&#10;\ket{\Psi} = \alpha\ket{0} + \beta\ket{1}  where {|\alpha|}^{2} + {|\beta|}^{2} = 1&#10;$&#10;\end{document}"/>
  <p:tag name="IGUANATEXSIZE" val="24"/>
  <p:tag name="IGUANATEXCURSOR" val="240"/>
  <p:tag name="TRANSPARENCY" val="True"/>
  <p:tag name="FILENAME" val=""/>
  <p:tag name="LATEXENGINEID" val="0"/>
  <p:tag name="TEMPFOLDER" val="c:\temp\"/>
  <p:tag name="LATEXFORMHEIGHT" val="360"/>
  <p:tag name="LATEXFORMWIDTH" val="499"/>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2000"/>
  <p:tag name="ORIGINALHEIGHT" val="254.9681"/>
  <p:tag name="ORIGINALWIDTH" val="2323.959"/>
  <p:tag name="LATEXADDIN" val="\documentclass{article}&#10;\usepackage{natbib}&#10;\usepackage{graphicx}&#10;\usepackage{amsmath,amssymb , amsthm, physics }&#10;\usepackage{braket}&#10;\usepackage[utf8]{inputenc}&#10;\pagestyle{empty}&#10;\begin{document}&#10;$&#10;= (\cos\frac{\theta}{2}\ket{0} + e^{i\phi}\sin\frac{\theta}{2}\ket{1})&#10;$&#10;\end{document}"/>
  <p:tag name="IGUANATEXSIZE" val="24"/>
  <p:tag name="IGUANATEXCURSOR" val="201"/>
  <p:tag name="TRANSPARENCY" val="True"/>
  <p:tag name="FILENAME" val=""/>
  <p:tag name="LATEXENGINEID" val="0"/>
  <p:tag name="TEMPFOLDER" val="c:\temp\"/>
  <p:tag name="LATEXFORMHEIGHT" val="360"/>
  <p:tag name="LATEXFORMWIDTH" val="499"/>
  <p:tag name="LATEXFORMWRAP" val="True"/>
  <p:tag name="BITMAPVECTOR" val="0"/>
</p:tagLst>
</file>

<file path=ppt/theme/theme1.xml><?xml version="1.0" encoding="utf-8"?>
<a:theme xmlns:a="http://schemas.openxmlformats.org/drawingml/2006/main" name="Volsce template">
  <a:themeElements>
    <a:clrScheme name="Custom 347">
      <a:dk1>
        <a:srgbClr val="252831"/>
      </a:dk1>
      <a:lt1>
        <a:srgbClr val="FFFFFF"/>
      </a:lt1>
      <a:dk2>
        <a:srgbClr val="68728D"/>
      </a:dk2>
      <a:lt2>
        <a:srgbClr val="E9EDF3"/>
      </a:lt2>
      <a:accent1>
        <a:srgbClr val="7D89AC"/>
      </a:accent1>
      <a:accent2>
        <a:srgbClr val="728CD8"/>
      </a:accent2>
      <a:accent3>
        <a:srgbClr val="72D8D8"/>
      </a:accent3>
      <a:accent4>
        <a:srgbClr val="B1D872"/>
      </a:accent4>
      <a:accent5>
        <a:srgbClr val="F8D067"/>
      </a:accent5>
      <a:accent6>
        <a:srgbClr val="BDC3D3"/>
      </a:accent6>
      <a:hlink>
        <a:srgbClr val="7D89A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2756</TotalTime>
  <Words>3235</Words>
  <Application>Microsoft Office PowerPoint</Application>
  <PresentationFormat>On-screen Show (16:9)</PresentationFormat>
  <Paragraphs>232</Paragraphs>
  <Slides>18</Slides>
  <Notes>18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Arial</vt:lpstr>
      <vt:lpstr>Courier New</vt:lpstr>
      <vt:lpstr>Montserrat Light</vt:lpstr>
      <vt:lpstr>Poppins</vt:lpstr>
      <vt:lpstr>Wingdings</vt:lpstr>
      <vt:lpstr>Cambria Math</vt:lpstr>
      <vt:lpstr>Volsce template</vt:lpstr>
      <vt:lpstr>Acrobat Document</vt:lpstr>
      <vt:lpstr>INTEGER FACTORIZATION  USING SHOR'S ALGORITHM AND ITS  IMPLEMENTATION ON A QUANTUM COMPUTER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 Implementation</vt:lpstr>
      <vt:lpstr>Circuit design</vt:lpstr>
      <vt:lpstr>Result</vt:lpstr>
      <vt:lpstr>Discussion</vt:lpstr>
      <vt:lpstr>PowerPoint Presentation</vt:lpstr>
      <vt:lpstr>THANK You</vt:lpstr>
      <vt:lpstr>Acknowledgment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INTEGER FACTORIZATION USING SHOR'S ALGORITHM AND ITS IMPLEMENTATION ON A QUANTUM COMPUTER</dc:title>
  <dc:creator>Chandan Ranjitkar</dc:creator>
  <cp:lastModifiedBy>Aman Ganeju</cp:lastModifiedBy>
  <cp:revision>83</cp:revision>
  <dcterms:modified xsi:type="dcterms:W3CDTF">2021-10-05T00:04:49Z</dcterms:modified>
</cp:coreProperties>
</file>